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3" r:id="rId1"/>
  </p:sldMasterIdLst>
  <p:sldIdLst>
    <p:sldId id="256" r:id="rId2"/>
    <p:sldId id="257" r:id="rId3"/>
    <p:sldId id="306" r:id="rId4"/>
    <p:sldId id="307" r:id="rId5"/>
    <p:sldId id="308" r:id="rId6"/>
    <p:sldId id="269" r:id="rId7"/>
    <p:sldId id="258" r:id="rId8"/>
    <p:sldId id="259" r:id="rId9"/>
    <p:sldId id="261" r:id="rId10"/>
    <p:sldId id="262" r:id="rId11"/>
    <p:sldId id="263" r:id="rId12"/>
    <p:sldId id="264" r:id="rId13"/>
    <p:sldId id="267" r:id="rId14"/>
    <p:sldId id="266" r:id="rId15"/>
    <p:sldId id="268" r:id="rId16"/>
    <p:sldId id="272" r:id="rId17"/>
    <p:sldId id="310" r:id="rId18"/>
    <p:sldId id="312" r:id="rId19"/>
    <p:sldId id="274" r:id="rId20"/>
    <p:sldId id="275" r:id="rId21"/>
    <p:sldId id="276" r:id="rId22"/>
    <p:sldId id="277" r:id="rId23"/>
    <p:sldId id="278" r:id="rId24"/>
    <p:sldId id="279" r:id="rId25"/>
    <p:sldId id="281" r:id="rId26"/>
    <p:sldId id="282" r:id="rId27"/>
    <p:sldId id="283" r:id="rId28"/>
    <p:sldId id="285" r:id="rId29"/>
    <p:sldId id="286"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3" r:id="rId45"/>
    <p:sldId id="304" r:id="rId46"/>
    <p:sldId id="313" r:id="rId47"/>
  </p:sldIdLst>
  <p:sldSz cx="9144000" cy="6858000" type="screen4x3"/>
  <p:notesSz cx="6858000" cy="9144000"/>
  <p:defaultTextStyle>
    <a:defPPr>
      <a:defRPr lang="es-ES_tradnl"/>
    </a:defPPr>
    <a:lvl1pPr algn="l" defTabSz="457200" rtl="0" fontAlgn="base">
      <a:spcBef>
        <a:spcPct val="0"/>
      </a:spcBef>
      <a:spcAft>
        <a:spcPct val="0"/>
      </a:spcAft>
      <a:defRPr kern="1200">
        <a:solidFill>
          <a:schemeClr val="tx1"/>
        </a:solidFill>
        <a:latin typeface="Constantia" panose="02030602050306030303" pitchFamily="18" charset="0"/>
        <a:ea typeface="ＭＳ Ｐゴシック" charset="-128"/>
        <a:cs typeface="+mn-cs"/>
      </a:defRPr>
    </a:lvl1pPr>
    <a:lvl2pPr marL="457200" algn="l" defTabSz="457200" rtl="0" fontAlgn="base">
      <a:spcBef>
        <a:spcPct val="0"/>
      </a:spcBef>
      <a:spcAft>
        <a:spcPct val="0"/>
      </a:spcAft>
      <a:defRPr kern="1200">
        <a:solidFill>
          <a:schemeClr val="tx1"/>
        </a:solidFill>
        <a:latin typeface="Constantia" panose="02030602050306030303" pitchFamily="18" charset="0"/>
        <a:ea typeface="ＭＳ Ｐゴシック" charset="-128"/>
        <a:cs typeface="+mn-cs"/>
      </a:defRPr>
    </a:lvl2pPr>
    <a:lvl3pPr marL="914400" algn="l" defTabSz="457200" rtl="0" fontAlgn="base">
      <a:spcBef>
        <a:spcPct val="0"/>
      </a:spcBef>
      <a:spcAft>
        <a:spcPct val="0"/>
      </a:spcAft>
      <a:defRPr kern="1200">
        <a:solidFill>
          <a:schemeClr val="tx1"/>
        </a:solidFill>
        <a:latin typeface="Constantia" panose="02030602050306030303" pitchFamily="18"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Constantia" panose="02030602050306030303" pitchFamily="18"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Constantia" panose="02030602050306030303" pitchFamily="18" charset="0"/>
        <a:ea typeface="ＭＳ Ｐゴシック" charset="-128"/>
        <a:cs typeface="+mn-cs"/>
      </a:defRPr>
    </a:lvl5pPr>
    <a:lvl6pPr marL="2286000" algn="l" defTabSz="914400" rtl="0" eaLnBrk="1" latinLnBrk="0" hangingPunct="1">
      <a:defRPr kern="1200">
        <a:solidFill>
          <a:schemeClr val="tx1"/>
        </a:solidFill>
        <a:latin typeface="Constantia" panose="02030602050306030303" pitchFamily="18" charset="0"/>
        <a:ea typeface="ＭＳ Ｐゴシック" charset="-128"/>
        <a:cs typeface="+mn-cs"/>
      </a:defRPr>
    </a:lvl6pPr>
    <a:lvl7pPr marL="2743200" algn="l" defTabSz="914400" rtl="0" eaLnBrk="1" latinLnBrk="0" hangingPunct="1">
      <a:defRPr kern="1200">
        <a:solidFill>
          <a:schemeClr val="tx1"/>
        </a:solidFill>
        <a:latin typeface="Constantia" panose="02030602050306030303" pitchFamily="18" charset="0"/>
        <a:ea typeface="ＭＳ Ｐゴシック" charset="-128"/>
        <a:cs typeface="+mn-cs"/>
      </a:defRPr>
    </a:lvl7pPr>
    <a:lvl8pPr marL="3200400" algn="l" defTabSz="914400" rtl="0" eaLnBrk="1" latinLnBrk="0" hangingPunct="1">
      <a:defRPr kern="1200">
        <a:solidFill>
          <a:schemeClr val="tx1"/>
        </a:solidFill>
        <a:latin typeface="Constantia" panose="02030602050306030303" pitchFamily="18" charset="0"/>
        <a:ea typeface="ＭＳ Ｐゴシック" charset="-128"/>
        <a:cs typeface="+mn-cs"/>
      </a:defRPr>
    </a:lvl8pPr>
    <a:lvl9pPr marL="3657600" algn="l" defTabSz="914400" rtl="0" eaLnBrk="1" latinLnBrk="0" hangingPunct="1">
      <a:defRPr kern="1200">
        <a:solidFill>
          <a:schemeClr val="tx1"/>
        </a:solidFill>
        <a:latin typeface="Constantia" panose="02030602050306030303" pitchFamily="18"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s-ES_tradnl" smtClean="0"/>
              <a:t>Clic para editar título</a:t>
            </a:r>
            <a:endParaRPr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_tradnl" smtClean="0"/>
              <a:t>Haga clic para modificar el estilo de subtítulo del patrón</a:t>
            </a:r>
            <a:endParaRPr lang="en-US"/>
          </a:p>
        </p:txBody>
      </p:sp>
      <p:sp>
        <p:nvSpPr>
          <p:cNvPr id="4" name="Marcador de fecha 9"/>
          <p:cNvSpPr>
            <a:spLocks noGrp="1"/>
          </p:cNvSpPr>
          <p:nvPr>
            <p:ph type="dt" sz="half" idx="10"/>
          </p:nvPr>
        </p:nvSpPr>
        <p:spPr/>
        <p:txBody>
          <a:bodyPr/>
          <a:lstStyle>
            <a:lvl1pPr>
              <a:defRPr/>
            </a:lvl1pPr>
          </a:lstStyle>
          <a:p>
            <a:fld id="{CC8FA8E6-CF3C-4910-BE30-A15074669FE8}" type="datetimeFigureOut">
              <a:rPr lang="es-ES_tradnl"/>
              <a:pPr/>
              <a:t>16/10/2015</a:t>
            </a:fld>
            <a:endParaRPr lang="es-ES_tradnl"/>
          </a:p>
        </p:txBody>
      </p:sp>
      <p:sp>
        <p:nvSpPr>
          <p:cNvPr id="5" name="Marcador de pie de página 21"/>
          <p:cNvSpPr>
            <a:spLocks noGrp="1"/>
          </p:cNvSpPr>
          <p:nvPr>
            <p:ph type="ftr" sz="quarter" idx="11"/>
          </p:nvPr>
        </p:nvSpPr>
        <p:spPr/>
        <p:txBody>
          <a:bodyPr/>
          <a:lstStyle>
            <a:lvl1pPr>
              <a:defRPr/>
            </a:lvl1pPr>
          </a:lstStyle>
          <a:p>
            <a:pPr>
              <a:defRPr/>
            </a:pPr>
            <a:endParaRPr lang="es-ES_tradnl"/>
          </a:p>
        </p:txBody>
      </p:sp>
      <p:sp>
        <p:nvSpPr>
          <p:cNvPr id="6" name="Marcador de número de diapositiva 17"/>
          <p:cNvSpPr>
            <a:spLocks noGrp="1"/>
          </p:cNvSpPr>
          <p:nvPr>
            <p:ph type="sldNum" sz="quarter" idx="12"/>
          </p:nvPr>
        </p:nvSpPr>
        <p:spPr/>
        <p:txBody>
          <a:bodyPr/>
          <a:lstStyle>
            <a:lvl1pPr>
              <a:defRPr/>
            </a:lvl1pPr>
          </a:lstStyle>
          <a:p>
            <a:fld id="{F56AD07B-BB15-49E8-BBD9-C9944657200E}" type="slidenum">
              <a:rPr lang="es-ES_tradnl"/>
              <a:pPr/>
              <a:t>‹Nº›</a:t>
            </a:fld>
            <a:endParaRPr lang="es-ES_tradnl"/>
          </a:p>
        </p:txBody>
      </p:sp>
    </p:spTree>
    <p:extLst>
      <p:ext uri="{BB962C8B-B14F-4D97-AF65-F5344CB8AC3E}">
        <p14:creationId xmlns:p14="http://schemas.microsoft.com/office/powerpoint/2010/main" val="2116277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n-U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Marcador de fecha 9"/>
          <p:cNvSpPr>
            <a:spLocks noGrp="1"/>
          </p:cNvSpPr>
          <p:nvPr>
            <p:ph type="dt" sz="half" idx="10"/>
          </p:nvPr>
        </p:nvSpPr>
        <p:spPr/>
        <p:txBody>
          <a:bodyPr/>
          <a:lstStyle>
            <a:lvl1pPr>
              <a:defRPr/>
            </a:lvl1pPr>
          </a:lstStyle>
          <a:p>
            <a:fld id="{F9DFB033-EA35-4ED4-84BF-2782490B9F27}" type="datetimeFigureOut">
              <a:rPr lang="es-ES_tradnl"/>
              <a:pPr/>
              <a:t>16/10/2015</a:t>
            </a:fld>
            <a:endParaRPr lang="es-ES_tradnl"/>
          </a:p>
        </p:txBody>
      </p:sp>
      <p:sp>
        <p:nvSpPr>
          <p:cNvPr id="5" name="Marcador de pie de página 21"/>
          <p:cNvSpPr>
            <a:spLocks noGrp="1"/>
          </p:cNvSpPr>
          <p:nvPr>
            <p:ph type="ftr" sz="quarter" idx="11"/>
          </p:nvPr>
        </p:nvSpPr>
        <p:spPr/>
        <p:txBody>
          <a:bodyPr/>
          <a:lstStyle>
            <a:lvl1pPr>
              <a:defRPr/>
            </a:lvl1pPr>
          </a:lstStyle>
          <a:p>
            <a:pPr>
              <a:defRPr/>
            </a:pPr>
            <a:endParaRPr lang="es-ES_tradnl"/>
          </a:p>
        </p:txBody>
      </p:sp>
      <p:sp>
        <p:nvSpPr>
          <p:cNvPr id="6" name="Marcador de número de diapositiva 17"/>
          <p:cNvSpPr>
            <a:spLocks noGrp="1"/>
          </p:cNvSpPr>
          <p:nvPr>
            <p:ph type="sldNum" sz="quarter" idx="12"/>
          </p:nvPr>
        </p:nvSpPr>
        <p:spPr/>
        <p:txBody>
          <a:bodyPr/>
          <a:lstStyle>
            <a:lvl1pPr>
              <a:defRPr/>
            </a:lvl1pPr>
          </a:lstStyle>
          <a:p>
            <a:fld id="{88987891-DD4D-41F9-83FC-BD3FE10045C7}" type="slidenum">
              <a:rPr lang="es-ES_tradnl"/>
              <a:pPr/>
              <a:t>‹Nº›</a:t>
            </a:fld>
            <a:endParaRPr lang="es-ES_tradnl"/>
          </a:p>
        </p:txBody>
      </p:sp>
    </p:spTree>
    <p:extLst>
      <p:ext uri="{BB962C8B-B14F-4D97-AF65-F5344CB8AC3E}">
        <p14:creationId xmlns:p14="http://schemas.microsoft.com/office/powerpoint/2010/main" val="3485413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lang="es-ES_tradnl" smtClean="0"/>
              <a:t>Clic para editar título</a:t>
            </a:r>
            <a:endParaRPr lang="en-US"/>
          </a:p>
        </p:txBody>
      </p:sp>
      <p:sp>
        <p:nvSpPr>
          <p:cNvPr id="3" name="Marcador de texto vertical 2"/>
          <p:cNvSpPr>
            <a:spLocks noGrp="1"/>
          </p:cNvSpPr>
          <p:nvPr>
            <p:ph type="body" orient="vert" idx="1"/>
          </p:nvPr>
        </p:nvSpPr>
        <p:spPr>
          <a:xfrm>
            <a:off x="457200" y="914401"/>
            <a:ext cx="6019800" cy="5211763"/>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Marcador de fecha 9"/>
          <p:cNvSpPr>
            <a:spLocks noGrp="1"/>
          </p:cNvSpPr>
          <p:nvPr>
            <p:ph type="dt" sz="half" idx="10"/>
          </p:nvPr>
        </p:nvSpPr>
        <p:spPr/>
        <p:txBody>
          <a:bodyPr/>
          <a:lstStyle>
            <a:lvl1pPr>
              <a:defRPr/>
            </a:lvl1pPr>
          </a:lstStyle>
          <a:p>
            <a:fld id="{987A0287-E625-4C14-8810-3F5DDBE8687C}" type="datetimeFigureOut">
              <a:rPr lang="es-ES_tradnl"/>
              <a:pPr/>
              <a:t>16/10/2015</a:t>
            </a:fld>
            <a:endParaRPr lang="es-ES_tradnl"/>
          </a:p>
        </p:txBody>
      </p:sp>
      <p:sp>
        <p:nvSpPr>
          <p:cNvPr id="5" name="Marcador de pie de página 21"/>
          <p:cNvSpPr>
            <a:spLocks noGrp="1"/>
          </p:cNvSpPr>
          <p:nvPr>
            <p:ph type="ftr" sz="quarter" idx="11"/>
          </p:nvPr>
        </p:nvSpPr>
        <p:spPr/>
        <p:txBody>
          <a:bodyPr/>
          <a:lstStyle>
            <a:lvl1pPr>
              <a:defRPr/>
            </a:lvl1pPr>
          </a:lstStyle>
          <a:p>
            <a:pPr>
              <a:defRPr/>
            </a:pPr>
            <a:endParaRPr lang="es-ES_tradnl"/>
          </a:p>
        </p:txBody>
      </p:sp>
      <p:sp>
        <p:nvSpPr>
          <p:cNvPr id="6" name="Marcador de número de diapositiva 17"/>
          <p:cNvSpPr>
            <a:spLocks noGrp="1"/>
          </p:cNvSpPr>
          <p:nvPr>
            <p:ph type="sldNum" sz="quarter" idx="12"/>
          </p:nvPr>
        </p:nvSpPr>
        <p:spPr/>
        <p:txBody>
          <a:bodyPr/>
          <a:lstStyle>
            <a:lvl1pPr>
              <a:defRPr/>
            </a:lvl1pPr>
          </a:lstStyle>
          <a:p>
            <a:fld id="{15BBB7FD-0EF9-4ECE-9EE9-B34C7F12E458}" type="slidenum">
              <a:rPr lang="es-ES_tradnl"/>
              <a:pPr/>
              <a:t>‹Nº›</a:t>
            </a:fld>
            <a:endParaRPr lang="es-ES_tradnl"/>
          </a:p>
        </p:txBody>
      </p:sp>
    </p:spTree>
    <p:extLst>
      <p:ext uri="{BB962C8B-B14F-4D97-AF65-F5344CB8AC3E}">
        <p14:creationId xmlns:p14="http://schemas.microsoft.com/office/powerpoint/2010/main" val="3955395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n-U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Marcador de fecha 9"/>
          <p:cNvSpPr>
            <a:spLocks noGrp="1"/>
          </p:cNvSpPr>
          <p:nvPr>
            <p:ph type="dt" sz="half" idx="10"/>
          </p:nvPr>
        </p:nvSpPr>
        <p:spPr/>
        <p:txBody>
          <a:bodyPr/>
          <a:lstStyle>
            <a:lvl1pPr>
              <a:defRPr/>
            </a:lvl1pPr>
          </a:lstStyle>
          <a:p>
            <a:fld id="{D98956E2-9BFA-45DF-ADF1-3513261C68A4}" type="datetimeFigureOut">
              <a:rPr lang="es-ES_tradnl"/>
              <a:pPr/>
              <a:t>16/10/2015</a:t>
            </a:fld>
            <a:endParaRPr lang="es-ES_tradnl"/>
          </a:p>
        </p:txBody>
      </p:sp>
      <p:sp>
        <p:nvSpPr>
          <p:cNvPr id="5" name="Marcador de pie de página 21"/>
          <p:cNvSpPr>
            <a:spLocks noGrp="1"/>
          </p:cNvSpPr>
          <p:nvPr>
            <p:ph type="ftr" sz="quarter" idx="11"/>
          </p:nvPr>
        </p:nvSpPr>
        <p:spPr/>
        <p:txBody>
          <a:bodyPr/>
          <a:lstStyle>
            <a:lvl1pPr>
              <a:defRPr/>
            </a:lvl1pPr>
          </a:lstStyle>
          <a:p>
            <a:pPr>
              <a:defRPr/>
            </a:pPr>
            <a:endParaRPr lang="es-ES_tradnl"/>
          </a:p>
        </p:txBody>
      </p:sp>
      <p:sp>
        <p:nvSpPr>
          <p:cNvPr id="6" name="Marcador de número de diapositiva 17"/>
          <p:cNvSpPr>
            <a:spLocks noGrp="1"/>
          </p:cNvSpPr>
          <p:nvPr>
            <p:ph type="sldNum" sz="quarter" idx="12"/>
          </p:nvPr>
        </p:nvSpPr>
        <p:spPr/>
        <p:txBody>
          <a:bodyPr/>
          <a:lstStyle>
            <a:lvl1pPr>
              <a:defRPr/>
            </a:lvl1pPr>
          </a:lstStyle>
          <a:p>
            <a:fld id="{BFAA8983-CE58-4B3C-A933-560FF71AE929}" type="slidenum">
              <a:rPr lang="es-ES_tradnl"/>
              <a:pPr/>
              <a:t>‹Nº›</a:t>
            </a:fld>
            <a:endParaRPr lang="es-ES_tradnl"/>
          </a:p>
        </p:txBody>
      </p:sp>
    </p:spTree>
    <p:extLst>
      <p:ext uri="{BB962C8B-B14F-4D97-AF65-F5344CB8AC3E}">
        <p14:creationId xmlns:p14="http://schemas.microsoft.com/office/powerpoint/2010/main" val="430276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s-ES_tradnl" smtClean="0"/>
              <a:t>Clic para editar título</a:t>
            </a:r>
            <a:endParaRPr lang="en-US"/>
          </a:p>
        </p:txBody>
      </p:sp>
      <p:sp>
        <p:nvSpPr>
          <p:cNvPr id="3" name="Marcador de texto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fld id="{7436BC67-50EE-4A3A-B38A-682D151A2E21}" type="datetimeFigureOut">
              <a:rPr lang="en-US"/>
              <a:pPr/>
              <a:t>10/16/2015</a:t>
            </a:fld>
            <a:endParaRPr lang="en-US"/>
          </a:p>
        </p:txBody>
      </p:sp>
      <p:sp>
        <p:nvSpPr>
          <p:cNvPr id="5" name="Marcador de pie de página 4"/>
          <p:cNvSpPr>
            <a:spLocks noGrp="1"/>
          </p:cNvSpPr>
          <p:nvPr>
            <p:ph type="ftr" sz="quarter" idx="11"/>
          </p:nvPr>
        </p:nvSpPr>
        <p:spPr/>
        <p:txBody>
          <a:bodyPr/>
          <a:lstStyle>
            <a:lvl1pPr>
              <a:defRPr/>
            </a:lvl1pPr>
          </a:lstStyle>
          <a:p>
            <a:pPr>
              <a:defRPr/>
            </a:pPr>
            <a:endParaRPr lang="en-US"/>
          </a:p>
        </p:txBody>
      </p:sp>
      <p:sp>
        <p:nvSpPr>
          <p:cNvPr id="6" name="Marcador de número de diapositiva 5"/>
          <p:cNvSpPr>
            <a:spLocks noGrp="1"/>
          </p:cNvSpPr>
          <p:nvPr>
            <p:ph type="sldNum" sz="quarter" idx="12"/>
          </p:nvPr>
        </p:nvSpPr>
        <p:spPr/>
        <p:txBody>
          <a:bodyPr/>
          <a:lstStyle>
            <a:lvl1pPr>
              <a:defRPr/>
            </a:lvl1pPr>
          </a:lstStyle>
          <a:p>
            <a:fld id="{7804A31E-CC25-478C-B8A0-0E6989B2BDFE}" type="slidenum">
              <a:rPr lang="en-US"/>
              <a:pPr/>
              <a:t>‹Nº›</a:t>
            </a:fld>
            <a:endParaRPr lang="en-US"/>
          </a:p>
        </p:txBody>
      </p:sp>
    </p:spTree>
    <p:extLst>
      <p:ext uri="{BB962C8B-B14F-4D97-AF65-F5344CB8AC3E}">
        <p14:creationId xmlns:p14="http://schemas.microsoft.com/office/powerpoint/2010/main" val="2337842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lang="es-ES_tradnl" smtClean="0"/>
              <a:t>Clic para editar título</a:t>
            </a:r>
            <a:endParaRPr lang="en-US"/>
          </a:p>
        </p:txBody>
      </p:sp>
      <p:sp>
        <p:nvSpPr>
          <p:cNvPr id="3" name="Marcador de conteni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Marcador de conteni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5" name="Marcador de fecha 9"/>
          <p:cNvSpPr>
            <a:spLocks noGrp="1"/>
          </p:cNvSpPr>
          <p:nvPr>
            <p:ph type="dt" sz="half" idx="10"/>
          </p:nvPr>
        </p:nvSpPr>
        <p:spPr/>
        <p:txBody>
          <a:bodyPr/>
          <a:lstStyle>
            <a:lvl1pPr>
              <a:defRPr/>
            </a:lvl1pPr>
          </a:lstStyle>
          <a:p>
            <a:fld id="{1FD16F2A-66BE-452F-AB83-44E83F560D29}" type="datetimeFigureOut">
              <a:rPr lang="es-ES_tradnl"/>
              <a:pPr/>
              <a:t>16/10/2015</a:t>
            </a:fld>
            <a:endParaRPr lang="es-ES_tradnl"/>
          </a:p>
        </p:txBody>
      </p:sp>
      <p:sp>
        <p:nvSpPr>
          <p:cNvPr id="6" name="Marcador de pie de página 21"/>
          <p:cNvSpPr>
            <a:spLocks noGrp="1"/>
          </p:cNvSpPr>
          <p:nvPr>
            <p:ph type="ftr" sz="quarter" idx="11"/>
          </p:nvPr>
        </p:nvSpPr>
        <p:spPr/>
        <p:txBody>
          <a:bodyPr/>
          <a:lstStyle>
            <a:lvl1pPr>
              <a:defRPr/>
            </a:lvl1pPr>
          </a:lstStyle>
          <a:p>
            <a:pPr>
              <a:defRPr/>
            </a:pPr>
            <a:endParaRPr lang="es-ES_tradnl"/>
          </a:p>
        </p:txBody>
      </p:sp>
      <p:sp>
        <p:nvSpPr>
          <p:cNvPr id="7" name="Marcador de número de diapositiva 17"/>
          <p:cNvSpPr>
            <a:spLocks noGrp="1"/>
          </p:cNvSpPr>
          <p:nvPr>
            <p:ph type="sldNum" sz="quarter" idx="12"/>
          </p:nvPr>
        </p:nvSpPr>
        <p:spPr/>
        <p:txBody>
          <a:bodyPr/>
          <a:lstStyle>
            <a:lvl1pPr>
              <a:defRPr/>
            </a:lvl1pPr>
          </a:lstStyle>
          <a:p>
            <a:fld id="{3ABE5E8A-1518-4182-8403-6DAD7B93A9EB}" type="slidenum">
              <a:rPr lang="es-ES_tradnl"/>
              <a:pPr/>
              <a:t>‹Nº›</a:t>
            </a:fld>
            <a:endParaRPr lang="es-ES_tradnl"/>
          </a:p>
        </p:txBody>
      </p:sp>
    </p:spTree>
    <p:extLst>
      <p:ext uri="{BB962C8B-B14F-4D97-AF65-F5344CB8AC3E}">
        <p14:creationId xmlns:p14="http://schemas.microsoft.com/office/powerpoint/2010/main" val="3633239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lvl1pPr>
              <a:defRPr/>
            </a:lvl1pPr>
          </a:lstStyle>
          <a:p>
            <a:r>
              <a:rPr lang="es-ES_tradnl" smtClean="0"/>
              <a:t>Clic para editar título</a:t>
            </a:r>
            <a:endParaRPr lang="en-US"/>
          </a:p>
        </p:txBody>
      </p:sp>
      <p:sp>
        <p:nvSpPr>
          <p:cNvPr id="3" name="Marcador de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_tradnl" smtClean="0"/>
              <a:t>Haga clic para modificar el estilo de texto del patrón</a:t>
            </a:r>
          </a:p>
        </p:txBody>
      </p:sp>
      <p:sp>
        <p:nvSpPr>
          <p:cNvPr id="4" name="Marcador de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_tradnl" smtClean="0"/>
              <a:t>Haga clic para modificar el estilo de texto del patrón</a:t>
            </a:r>
          </a:p>
        </p:txBody>
      </p:sp>
      <p:sp>
        <p:nvSpPr>
          <p:cNvPr id="5" name="Marcador de conteni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6" name="Marcador de conteni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7" name="Marcador de fecha 9"/>
          <p:cNvSpPr>
            <a:spLocks noGrp="1"/>
          </p:cNvSpPr>
          <p:nvPr>
            <p:ph type="dt" sz="half" idx="10"/>
          </p:nvPr>
        </p:nvSpPr>
        <p:spPr/>
        <p:txBody>
          <a:bodyPr/>
          <a:lstStyle>
            <a:lvl1pPr>
              <a:defRPr/>
            </a:lvl1pPr>
          </a:lstStyle>
          <a:p>
            <a:fld id="{7FC9A33B-BAF0-4A72-AE25-7965962D5BCB}" type="datetimeFigureOut">
              <a:rPr lang="es-ES_tradnl"/>
              <a:pPr/>
              <a:t>16/10/2015</a:t>
            </a:fld>
            <a:endParaRPr lang="es-ES_tradnl"/>
          </a:p>
        </p:txBody>
      </p:sp>
      <p:sp>
        <p:nvSpPr>
          <p:cNvPr id="8" name="Marcador de pie de página 21"/>
          <p:cNvSpPr>
            <a:spLocks noGrp="1"/>
          </p:cNvSpPr>
          <p:nvPr>
            <p:ph type="ftr" sz="quarter" idx="11"/>
          </p:nvPr>
        </p:nvSpPr>
        <p:spPr/>
        <p:txBody>
          <a:bodyPr/>
          <a:lstStyle>
            <a:lvl1pPr>
              <a:defRPr/>
            </a:lvl1pPr>
          </a:lstStyle>
          <a:p>
            <a:pPr>
              <a:defRPr/>
            </a:pPr>
            <a:endParaRPr lang="es-ES_tradnl"/>
          </a:p>
        </p:txBody>
      </p:sp>
      <p:sp>
        <p:nvSpPr>
          <p:cNvPr id="9" name="Marcador de número de diapositiva 17"/>
          <p:cNvSpPr>
            <a:spLocks noGrp="1"/>
          </p:cNvSpPr>
          <p:nvPr>
            <p:ph type="sldNum" sz="quarter" idx="12"/>
          </p:nvPr>
        </p:nvSpPr>
        <p:spPr/>
        <p:txBody>
          <a:bodyPr/>
          <a:lstStyle>
            <a:lvl1pPr>
              <a:defRPr/>
            </a:lvl1pPr>
          </a:lstStyle>
          <a:p>
            <a:fld id="{5AB9B852-9C6F-41D4-8CB7-D7A569B79976}" type="slidenum">
              <a:rPr lang="es-ES_tradnl"/>
              <a:pPr/>
              <a:t>‹Nº›</a:t>
            </a:fld>
            <a:endParaRPr lang="es-ES_tradnl"/>
          </a:p>
        </p:txBody>
      </p:sp>
    </p:spTree>
    <p:extLst>
      <p:ext uri="{BB962C8B-B14F-4D97-AF65-F5344CB8AC3E}">
        <p14:creationId xmlns:p14="http://schemas.microsoft.com/office/powerpoint/2010/main" val="2902340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s-ES_tradnl" smtClean="0"/>
              <a:t>Clic para editar título</a:t>
            </a:r>
            <a:endParaRPr lang="en-US"/>
          </a:p>
        </p:txBody>
      </p:sp>
      <p:sp>
        <p:nvSpPr>
          <p:cNvPr id="3" name="Marcador de fecha 9"/>
          <p:cNvSpPr>
            <a:spLocks noGrp="1"/>
          </p:cNvSpPr>
          <p:nvPr>
            <p:ph type="dt" sz="half" idx="10"/>
          </p:nvPr>
        </p:nvSpPr>
        <p:spPr/>
        <p:txBody>
          <a:bodyPr/>
          <a:lstStyle>
            <a:lvl1pPr>
              <a:defRPr/>
            </a:lvl1pPr>
          </a:lstStyle>
          <a:p>
            <a:fld id="{C2F2AD6F-886B-40E0-A2C6-25C4D064E7C7}" type="datetimeFigureOut">
              <a:rPr lang="es-ES_tradnl"/>
              <a:pPr/>
              <a:t>16/10/2015</a:t>
            </a:fld>
            <a:endParaRPr lang="es-ES_tradnl"/>
          </a:p>
        </p:txBody>
      </p:sp>
      <p:sp>
        <p:nvSpPr>
          <p:cNvPr id="4" name="Marcador de pie de página 21"/>
          <p:cNvSpPr>
            <a:spLocks noGrp="1"/>
          </p:cNvSpPr>
          <p:nvPr>
            <p:ph type="ftr" sz="quarter" idx="11"/>
          </p:nvPr>
        </p:nvSpPr>
        <p:spPr/>
        <p:txBody>
          <a:bodyPr/>
          <a:lstStyle>
            <a:lvl1pPr>
              <a:defRPr/>
            </a:lvl1pPr>
          </a:lstStyle>
          <a:p>
            <a:pPr>
              <a:defRPr/>
            </a:pPr>
            <a:endParaRPr lang="es-ES_tradnl"/>
          </a:p>
        </p:txBody>
      </p:sp>
      <p:sp>
        <p:nvSpPr>
          <p:cNvPr id="5" name="Marcador de número de diapositiva 17"/>
          <p:cNvSpPr>
            <a:spLocks noGrp="1"/>
          </p:cNvSpPr>
          <p:nvPr>
            <p:ph type="sldNum" sz="quarter" idx="12"/>
          </p:nvPr>
        </p:nvSpPr>
        <p:spPr/>
        <p:txBody>
          <a:bodyPr/>
          <a:lstStyle>
            <a:lvl1pPr>
              <a:defRPr/>
            </a:lvl1pPr>
          </a:lstStyle>
          <a:p>
            <a:fld id="{07B79898-80D7-44D3-A589-B56A0E35B54A}" type="slidenum">
              <a:rPr lang="es-ES_tradnl"/>
              <a:pPr/>
              <a:t>‹Nº›</a:t>
            </a:fld>
            <a:endParaRPr lang="es-ES_tradnl"/>
          </a:p>
        </p:txBody>
      </p:sp>
    </p:spTree>
    <p:extLst>
      <p:ext uri="{BB962C8B-B14F-4D97-AF65-F5344CB8AC3E}">
        <p14:creationId xmlns:p14="http://schemas.microsoft.com/office/powerpoint/2010/main" val="4225775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9"/>
          <p:cNvSpPr>
            <a:spLocks noGrp="1"/>
          </p:cNvSpPr>
          <p:nvPr>
            <p:ph type="dt" sz="half" idx="10"/>
          </p:nvPr>
        </p:nvSpPr>
        <p:spPr/>
        <p:txBody>
          <a:bodyPr/>
          <a:lstStyle>
            <a:lvl1pPr>
              <a:defRPr/>
            </a:lvl1pPr>
          </a:lstStyle>
          <a:p>
            <a:fld id="{419AB8DE-A2AF-410E-B639-165960CE03B7}" type="datetimeFigureOut">
              <a:rPr lang="es-ES_tradnl"/>
              <a:pPr/>
              <a:t>16/10/2015</a:t>
            </a:fld>
            <a:endParaRPr lang="es-ES_tradnl"/>
          </a:p>
        </p:txBody>
      </p:sp>
      <p:sp>
        <p:nvSpPr>
          <p:cNvPr id="3" name="Marcador de pie de página 21"/>
          <p:cNvSpPr>
            <a:spLocks noGrp="1"/>
          </p:cNvSpPr>
          <p:nvPr>
            <p:ph type="ftr" sz="quarter" idx="11"/>
          </p:nvPr>
        </p:nvSpPr>
        <p:spPr/>
        <p:txBody>
          <a:bodyPr/>
          <a:lstStyle>
            <a:lvl1pPr>
              <a:defRPr/>
            </a:lvl1pPr>
          </a:lstStyle>
          <a:p>
            <a:pPr>
              <a:defRPr/>
            </a:pPr>
            <a:endParaRPr lang="es-ES_tradnl"/>
          </a:p>
        </p:txBody>
      </p:sp>
      <p:sp>
        <p:nvSpPr>
          <p:cNvPr id="4" name="Marcador de número de diapositiva 17"/>
          <p:cNvSpPr>
            <a:spLocks noGrp="1"/>
          </p:cNvSpPr>
          <p:nvPr>
            <p:ph type="sldNum" sz="quarter" idx="12"/>
          </p:nvPr>
        </p:nvSpPr>
        <p:spPr/>
        <p:txBody>
          <a:bodyPr/>
          <a:lstStyle>
            <a:lvl1pPr>
              <a:defRPr/>
            </a:lvl1pPr>
          </a:lstStyle>
          <a:p>
            <a:fld id="{2620368F-356F-4852-8172-F8A6725BBB82}" type="slidenum">
              <a:rPr lang="es-ES_tradnl"/>
              <a:pPr/>
              <a:t>‹Nº›</a:t>
            </a:fld>
            <a:endParaRPr lang="es-ES_tradnl"/>
          </a:p>
        </p:txBody>
      </p:sp>
    </p:spTree>
    <p:extLst>
      <p:ext uri="{BB962C8B-B14F-4D97-AF65-F5344CB8AC3E}">
        <p14:creationId xmlns:p14="http://schemas.microsoft.com/office/powerpoint/2010/main" val="575785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s-ES_tradnl" smtClean="0"/>
              <a:t>Clic para editar título</a:t>
            </a:r>
            <a:endParaRPr lang="en-US"/>
          </a:p>
        </p:txBody>
      </p:sp>
      <p:sp>
        <p:nvSpPr>
          <p:cNvPr id="3" name="Marcador de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s-ES_tradnl" smtClean="0"/>
              <a:t>Haga clic para modificar el estilo de texto del patrón</a:t>
            </a:r>
          </a:p>
        </p:txBody>
      </p:sp>
      <p:sp>
        <p:nvSpPr>
          <p:cNvPr id="4" name="Marcador de conteni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5" name="Marcador de fecha 9"/>
          <p:cNvSpPr>
            <a:spLocks noGrp="1"/>
          </p:cNvSpPr>
          <p:nvPr>
            <p:ph type="dt" sz="half" idx="10"/>
          </p:nvPr>
        </p:nvSpPr>
        <p:spPr/>
        <p:txBody>
          <a:bodyPr/>
          <a:lstStyle>
            <a:lvl1pPr>
              <a:defRPr/>
            </a:lvl1pPr>
          </a:lstStyle>
          <a:p>
            <a:fld id="{47F0F310-8A8C-45E3-8B2D-5DF64F49C984}" type="datetimeFigureOut">
              <a:rPr lang="es-ES_tradnl"/>
              <a:pPr/>
              <a:t>16/10/2015</a:t>
            </a:fld>
            <a:endParaRPr lang="es-ES_tradnl"/>
          </a:p>
        </p:txBody>
      </p:sp>
      <p:sp>
        <p:nvSpPr>
          <p:cNvPr id="6" name="Marcador de pie de página 21"/>
          <p:cNvSpPr>
            <a:spLocks noGrp="1"/>
          </p:cNvSpPr>
          <p:nvPr>
            <p:ph type="ftr" sz="quarter" idx="11"/>
          </p:nvPr>
        </p:nvSpPr>
        <p:spPr/>
        <p:txBody>
          <a:bodyPr/>
          <a:lstStyle>
            <a:lvl1pPr>
              <a:defRPr/>
            </a:lvl1pPr>
          </a:lstStyle>
          <a:p>
            <a:pPr>
              <a:defRPr/>
            </a:pPr>
            <a:endParaRPr lang="es-ES_tradnl"/>
          </a:p>
        </p:txBody>
      </p:sp>
      <p:sp>
        <p:nvSpPr>
          <p:cNvPr id="7" name="Marcador de número de diapositiva 17"/>
          <p:cNvSpPr>
            <a:spLocks noGrp="1"/>
          </p:cNvSpPr>
          <p:nvPr>
            <p:ph type="sldNum" sz="quarter" idx="12"/>
          </p:nvPr>
        </p:nvSpPr>
        <p:spPr/>
        <p:txBody>
          <a:bodyPr/>
          <a:lstStyle>
            <a:lvl1pPr>
              <a:defRPr/>
            </a:lvl1pPr>
          </a:lstStyle>
          <a:p>
            <a:fld id="{DF84FCDE-3BFB-4C6B-BB62-968C41E1462E}" type="slidenum">
              <a:rPr lang="es-ES_tradnl"/>
              <a:pPr/>
              <a:t>‹Nº›</a:t>
            </a:fld>
            <a:endParaRPr lang="es-ES_tradnl"/>
          </a:p>
        </p:txBody>
      </p:sp>
    </p:spTree>
    <p:extLst>
      <p:ext uri="{BB962C8B-B14F-4D97-AF65-F5344CB8AC3E}">
        <p14:creationId xmlns:p14="http://schemas.microsoft.com/office/powerpoint/2010/main" val="128132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Recortar y redondear rectángulo de esquina sencilla 13"/>
          <p:cNvSpPr>
            <a:spLocks/>
          </p:cNvSpPr>
          <p:nvPr/>
        </p:nvSpPr>
        <p:spPr bwMode="auto">
          <a:xfrm rot="420000" flipV="1">
            <a:off x="3165475" y="1108075"/>
            <a:ext cx="5257800" cy="4114800"/>
          </a:xfrm>
          <a:custGeom>
            <a:avLst/>
            <a:gdLst>
              <a:gd name="T0" fmla="*/ 0 w 5257800"/>
              <a:gd name="T1" fmla="*/ 0 h 4114800"/>
              <a:gd name="T2" fmla="*/ 5107774 w 5257800"/>
              <a:gd name="T3" fmla="*/ 0 h 4114800"/>
              <a:gd name="T4" fmla="*/ 5257800 w 5257800"/>
              <a:gd name="T5" fmla="*/ 150026 h 4114800"/>
              <a:gd name="T6" fmla="*/ 5257800 w 5257800"/>
              <a:gd name="T7" fmla="*/ 4114800 h 4114800"/>
              <a:gd name="T8" fmla="*/ 0 w 5257800"/>
              <a:gd name="T9" fmla="*/ 4114800 h 4114800"/>
              <a:gd name="T10" fmla="*/ 0 w 5257800"/>
              <a:gd name="T11" fmla="*/ 0 h 4114800"/>
              <a:gd name="T12" fmla="*/ 0 w 5257800"/>
              <a:gd name="T13" fmla="*/ 0 h 41148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257800" h="4114800">
                <a:moveTo>
                  <a:pt x="0" y="0"/>
                </a:moveTo>
                <a:lnTo>
                  <a:pt x="5107774" y="0"/>
                </a:lnTo>
                <a:lnTo>
                  <a:pt x="5257800" y="150026"/>
                </a:lnTo>
                <a:lnTo>
                  <a:pt x="5257800" y="4114800"/>
                </a:lnTo>
                <a:lnTo>
                  <a:pt x="0" y="4114800"/>
                </a:lnTo>
                <a:lnTo>
                  <a:pt x="0" y="0"/>
                </a:lnTo>
                <a:close/>
              </a:path>
            </a:pathLst>
          </a:custGeom>
          <a:solidFill>
            <a:srgbClr val="FFFFFF"/>
          </a:solidFill>
          <a:ln w="3175" cap="rnd" cmpd="sng">
            <a:solidFill>
              <a:srgbClr val="C0C0C0"/>
            </a:solidFill>
            <a:prstDash val="solid"/>
            <a:round/>
            <a:headEnd/>
            <a:tailEnd/>
          </a:ln>
          <a:effectLst>
            <a:outerShdw blurRad="63500" dist="38500" dir="7500041" sx="98500" sy="100079" kx="99984" algn="tl" rotWithShape="0">
              <a:srgbClr val="000000">
                <a:alpha val="25000"/>
              </a:srgbClr>
            </a:outerShdw>
          </a:effectLst>
        </p:spPr>
        <p:txBody>
          <a:bodyPr anchor="ctr"/>
          <a:lstStyle/>
          <a:p>
            <a:endParaRPr lang="es-CL"/>
          </a:p>
        </p:txBody>
      </p:sp>
      <p:sp>
        <p:nvSpPr>
          <p:cNvPr id="6" name="Triángulo rectángulo 5"/>
          <p:cNvSpPr>
            <a:spLocks noChangeArrowheads="1"/>
          </p:cNvSpPr>
          <p:nvPr/>
        </p:nvSpPr>
        <p:spPr bwMode="auto">
          <a:xfrm rot="420000" flipV="1">
            <a:off x="8004175" y="5359400"/>
            <a:ext cx="155575" cy="155575"/>
          </a:xfrm>
          <a:prstGeom prst="rtTriangle">
            <a:avLst/>
          </a:prstGeom>
          <a:solidFill>
            <a:srgbClr val="FFFFFF"/>
          </a:solidFill>
          <a:ln w="12700">
            <a:solidFill>
              <a:srgbClr val="FFFFFF"/>
            </a:solidFill>
            <a:bevel/>
            <a:headEnd/>
            <a:tailEnd/>
          </a:ln>
          <a:effectLst>
            <a:outerShdw blurRad="19685" dist="6350" dir="12899787" algn="tl" rotWithShape="0">
              <a:srgbClr val="808080">
                <a:alpha val="46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7" name="Forma libre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8" name="Forma libre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2" name="Título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s-ES_tradnl" smtClean="0"/>
              <a:t>Clic para editar título</a:t>
            </a:r>
            <a:endParaRPr lang="en-US"/>
          </a:p>
        </p:txBody>
      </p:sp>
      <p:sp>
        <p:nvSpPr>
          <p:cNvPr id="4" name="Marcador de texto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s-ES_tradnl" smtClean="0"/>
              <a:t>Haga clic para modificar el estilo de texto del patrón</a:t>
            </a:r>
          </a:p>
        </p:txBody>
      </p:sp>
      <p:sp>
        <p:nvSpPr>
          <p:cNvPr id="3" name="Marcador de posición de imagen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s-ES_tradnl" noProof="0" smtClean="0"/>
              <a:t>Haga clic en el icono para agregar una imagen</a:t>
            </a:r>
            <a:endParaRPr lang="en-US" noProof="0" dirty="0"/>
          </a:p>
        </p:txBody>
      </p:sp>
      <p:sp>
        <p:nvSpPr>
          <p:cNvPr id="9" name="Marcador de fecha 4"/>
          <p:cNvSpPr>
            <a:spLocks noGrp="1"/>
          </p:cNvSpPr>
          <p:nvPr>
            <p:ph type="dt" sz="half" idx="10"/>
          </p:nvPr>
        </p:nvSpPr>
        <p:spPr/>
        <p:txBody>
          <a:bodyPr/>
          <a:lstStyle>
            <a:lvl1pPr>
              <a:defRPr/>
            </a:lvl1pPr>
          </a:lstStyle>
          <a:p>
            <a:fld id="{3A41AE0E-E1BF-4D52-8D51-7E1455976267}" type="datetimeFigureOut">
              <a:rPr lang="es-ES_tradnl"/>
              <a:pPr/>
              <a:t>16/10/2015</a:t>
            </a:fld>
            <a:endParaRPr lang="es-ES_tradnl"/>
          </a:p>
        </p:txBody>
      </p:sp>
      <p:sp>
        <p:nvSpPr>
          <p:cNvPr id="10" name="Marcador de pie de página 5"/>
          <p:cNvSpPr>
            <a:spLocks noGrp="1"/>
          </p:cNvSpPr>
          <p:nvPr>
            <p:ph type="ftr" sz="quarter" idx="11"/>
          </p:nvPr>
        </p:nvSpPr>
        <p:spPr/>
        <p:txBody>
          <a:bodyPr/>
          <a:lstStyle>
            <a:lvl1pPr>
              <a:defRPr/>
            </a:lvl1pPr>
          </a:lstStyle>
          <a:p>
            <a:pPr>
              <a:defRPr/>
            </a:pPr>
            <a:endParaRPr lang="es-ES_tradnl"/>
          </a:p>
        </p:txBody>
      </p:sp>
      <p:sp>
        <p:nvSpPr>
          <p:cNvPr id="11" name="Marcador de número de diapositiva 6"/>
          <p:cNvSpPr>
            <a:spLocks noGrp="1"/>
          </p:cNvSpPr>
          <p:nvPr>
            <p:ph type="sldNum" sz="quarter" idx="12"/>
          </p:nvPr>
        </p:nvSpPr>
        <p:spPr>
          <a:xfrm>
            <a:off x="8077200" y="6356350"/>
            <a:ext cx="609600" cy="365125"/>
          </a:xfrm>
        </p:spPr>
        <p:txBody>
          <a:bodyPr/>
          <a:lstStyle>
            <a:lvl1pPr>
              <a:defRPr/>
            </a:lvl1pPr>
          </a:lstStyle>
          <a:p>
            <a:fld id="{B9EF5C67-E03D-44D8-92A4-4CA9CF1A6755}" type="slidenum">
              <a:rPr lang="es-ES_tradnl"/>
              <a:pPr/>
              <a:t>‹Nº›</a:t>
            </a:fld>
            <a:endParaRPr lang="es-ES_tradnl"/>
          </a:p>
        </p:txBody>
      </p:sp>
    </p:spTree>
    <p:extLst>
      <p:ext uri="{BB962C8B-B14F-4D97-AF65-F5344CB8AC3E}">
        <p14:creationId xmlns:p14="http://schemas.microsoft.com/office/powerpoint/2010/main" val="3815602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orma lib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8" name="Forma lib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028" name="Marcador de título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s-ES_tradnl" smtClean="0"/>
              <a:t>Clic para editar título</a:t>
            </a:r>
            <a:endParaRPr lang="en-US" smtClean="0"/>
          </a:p>
        </p:txBody>
      </p:sp>
      <p:sp>
        <p:nvSpPr>
          <p:cNvPr id="1029" name="Marcador de texto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smtClean="0"/>
          </a:p>
        </p:txBody>
      </p:sp>
      <p:sp>
        <p:nvSpPr>
          <p:cNvPr id="10" name="Marcador de fecha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D1EAEE"/>
                </a:solidFill>
              </a:defRPr>
            </a:lvl1pPr>
          </a:lstStyle>
          <a:p>
            <a:fld id="{8DB1B1DB-283A-43DA-9FAB-F55C017B6AA1}" type="datetimeFigureOut">
              <a:rPr lang="es-ES_tradnl"/>
              <a:pPr/>
              <a:t>16/10/2015</a:t>
            </a:fld>
            <a:endParaRPr lang="es-ES_tradnl"/>
          </a:p>
        </p:txBody>
      </p:sp>
      <p:sp>
        <p:nvSpPr>
          <p:cNvPr id="22" name="Marcador de pie de pá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cs typeface="+mn-cs"/>
              </a:defRPr>
            </a:lvl1pPr>
          </a:lstStyle>
          <a:p>
            <a:pPr>
              <a:defRPr/>
            </a:pPr>
            <a:endParaRPr lang="es-ES_tradnl"/>
          </a:p>
        </p:txBody>
      </p:sp>
      <p:sp>
        <p:nvSpPr>
          <p:cNvPr id="18" name="Marcador de número de diapositiva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D1EAEE"/>
                </a:solidFill>
              </a:defRPr>
            </a:lvl1pPr>
          </a:lstStyle>
          <a:p>
            <a:fld id="{9AA3B183-EAFC-4744-B3EE-C2F7B15661BA}" type="slidenum">
              <a:rPr lang="es-ES_tradnl"/>
              <a:pPr/>
              <a:t>‹Nº›</a:t>
            </a:fld>
            <a:endParaRPr lang="es-ES_tradnl"/>
          </a:p>
        </p:txBody>
      </p:sp>
      <p:grpSp>
        <p:nvGrpSpPr>
          <p:cNvPr id="1033" name="Agrupar 1"/>
          <p:cNvGrpSpPr>
            <a:grpSpLocks/>
          </p:cNvGrpSpPr>
          <p:nvPr/>
        </p:nvGrpSpPr>
        <p:grpSpPr bwMode="auto">
          <a:xfrm>
            <a:off x="-19050" y="203200"/>
            <a:ext cx="9180513" cy="647700"/>
            <a:chOff x="-19045" y="216550"/>
            <a:chExt cx="9180548" cy="649224"/>
          </a:xfrm>
        </p:grpSpPr>
        <p:sp>
          <p:nvSpPr>
            <p:cNvPr id="12" name="Forma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3" name="Forma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grpSp>
    </p:spTree>
  </p:cSld>
  <p:clrMap bg1="dk1" tx1="lt1" bg2="dk2" tx2="lt2" accent1="accent1" accent2="accent2" accent3="accent3" accent4="accent4" accent5="accent5" accent6="accent6" hlink="hlink" folHlink="folHlink"/>
  <p:sldLayoutIdLst>
    <p:sldLayoutId id="2147483866" r:id="rId1"/>
    <p:sldLayoutId id="2147483867" r:id="rId2"/>
    <p:sldLayoutId id="2147483875" r:id="rId3"/>
    <p:sldLayoutId id="2147483868" r:id="rId4"/>
    <p:sldLayoutId id="2147483869" r:id="rId5"/>
    <p:sldLayoutId id="2147483870" r:id="rId6"/>
    <p:sldLayoutId id="2147483871" r:id="rId7"/>
    <p:sldLayoutId id="2147483872" r:id="rId8"/>
    <p:sldLayoutId id="2147483876" r:id="rId9"/>
    <p:sldLayoutId id="2147483873" r:id="rId10"/>
    <p:sldLayoutId id="2147483874" r:id="rId11"/>
  </p:sldLayoutIdLst>
  <p:txStyles>
    <p:titleStyle>
      <a:lvl1pPr algn="l" rtl="0" eaLnBrk="0" fontAlgn="base" hangingPunct="0">
        <a:spcBef>
          <a:spcPct val="0"/>
        </a:spcBef>
        <a:spcAft>
          <a:spcPct val="0"/>
        </a:spcAft>
        <a:defRPr sz="5000" kern="12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5000">
          <a:solidFill>
            <a:schemeClr val="tx2"/>
          </a:solidFill>
          <a:latin typeface="Calibri" charset="0"/>
          <a:ea typeface="ＭＳ Ｐゴシック" charset="0"/>
          <a:cs typeface="ＭＳ Ｐゴシック" charset="0"/>
        </a:defRPr>
      </a:lvl2pPr>
      <a:lvl3pPr algn="l" rtl="0" eaLnBrk="0" fontAlgn="base" hangingPunct="0">
        <a:spcBef>
          <a:spcPct val="0"/>
        </a:spcBef>
        <a:spcAft>
          <a:spcPct val="0"/>
        </a:spcAft>
        <a:defRPr sz="5000">
          <a:solidFill>
            <a:schemeClr val="tx2"/>
          </a:solidFill>
          <a:latin typeface="Calibri" charset="0"/>
          <a:ea typeface="ＭＳ Ｐゴシック" charset="0"/>
          <a:cs typeface="ＭＳ Ｐゴシック" charset="0"/>
        </a:defRPr>
      </a:lvl3pPr>
      <a:lvl4pPr algn="l" rtl="0" eaLnBrk="0" fontAlgn="base" hangingPunct="0">
        <a:spcBef>
          <a:spcPct val="0"/>
        </a:spcBef>
        <a:spcAft>
          <a:spcPct val="0"/>
        </a:spcAft>
        <a:defRPr sz="5000">
          <a:solidFill>
            <a:schemeClr val="tx2"/>
          </a:solidFill>
          <a:latin typeface="Calibri" charset="0"/>
          <a:ea typeface="ＭＳ Ｐゴシック" charset="0"/>
          <a:cs typeface="ＭＳ Ｐゴシック" charset="0"/>
        </a:defRPr>
      </a:lvl4pPr>
      <a:lvl5pPr algn="l" rtl="0" eaLnBrk="0" fontAlgn="base" hangingPunct="0">
        <a:spcBef>
          <a:spcPct val="0"/>
        </a:spcBef>
        <a:spcAft>
          <a:spcPct val="0"/>
        </a:spcAft>
        <a:defRPr sz="5000">
          <a:solidFill>
            <a:schemeClr val="tx2"/>
          </a:solidFill>
          <a:latin typeface="Calibri" charset="0"/>
          <a:ea typeface="ＭＳ Ｐゴシック" charset="0"/>
          <a:cs typeface="ＭＳ Ｐゴシック" charset="0"/>
        </a:defRPr>
      </a:lvl5pPr>
      <a:lvl6pPr marL="457200" algn="l" rtl="0" fontAlgn="base">
        <a:spcBef>
          <a:spcPct val="0"/>
        </a:spcBef>
        <a:spcAft>
          <a:spcPct val="0"/>
        </a:spcAft>
        <a:defRPr sz="5000">
          <a:solidFill>
            <a:schemeClr val="tx2"/>
          </a:solidFill>
          <a:latin typeface="Calibri" charset="0"/>
          <a:ea typeface="ＭＳ Ｐゴシック" charset="0"/>
          <a:cs typeface="ＭＳ Ｐゴシック" charset="0"/>
        </a:defRPr>
      </a:lvl6pPr>
      <a:lvl7pPr marL="914400" algn="l" rtl="0" fontAlgn="base">
        <a:spcBef>
          <a:spcPct val="0"/>
        </a:spcBef>
        <a:spcAft>
          <a:spcPct val="0"/>
        </a:spcAft>
        <a:defRPr sz="5000">
          <a:solidFill>
            <a:schemeClr val="tx2"/>
          </a:solidFill>
          <a:latin typeface="Calibri" charset="0"/>
          <a:ea typeface="ＭＳ Ｐゴシック" charset="0"/>
          <a:cs typeface="ＭＳ Ｐゴシック" charset="0"/>
        </a:defRPr>
      </a:lvl7pPr>
      <a:lvl8pPr marL="1371600" algn="l" rtl="0" fontAlgn="base">
        <a:spcBef>
          <a:spcPct val="0"/>
        </a:spcBef>
        <a:spcAft>
          <a:spcPct val="0"/>
        </a:spcAft>
        <a:defRPr sz="5000">
          <a:solidFill>
            <a:schemeClr val="tx2"/>
          </a:solidFill>
          <a:latin typeface="Calibri" charset="0"/>
          <a:ea typeface="ＭＳ Ｐゴシック" charset="0"/>
          <a:cs typeface="ＭＳ Ｐゴシック" charset="0"/>
        </a:defRPr>
      </a:lvl8pPr>
      <a:lvl9pPr marL="1828800" algn="l" rtl="0" fontAlgn="base">
        <a:spcBef>
          <a:spcPct val="0"/>
        </a:spcBef>
        <a:spcAft>
          <a:spcPct val="0"/>
        </a:spcAft>
        <a:defRPr sz="5000">
          <a:solidFill>
            <a:schemeClr val="tx2"/>
          </a:solidFill>
          <a:latin typeface="Calibri" charset="0"/>
          <a:ea typeface="ＭＳ Ｐゴシック" charset="0"/>
          <a:cs typeface="ＭＳ Ｐゴシック"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ＭＳ Ｐゴシック" charset="0"/>
          <a:cs typeface="ＭＳ Ｐゴシック" charset="0"/>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ＭＳ Ｐゴシック" charset="0"/>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ＭＳ Ｐゴシック" charset="0"/>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ＭＳ Ｐゴシック" charset="0"/>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ＭＳ Ｐゴシック" charset="0"/>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consultas-laborales.com.co/index.php?option=com_content&amp;view=article&amp;id=271&amp;Itemid=1" TargetMode="External"/><Relationship Id="rId7" Type="http://schemas.openxmlformats.org/officeDocument/2006/relationships/hyperlink" Target="http://www.legalinfo-panama.com/legislacion/laboral/codtrabC1.pdf" TargetMode="External"/><Relationship Id="rId2" Type="http://schemas.openxmlformats.org/officeDocument/2006/relationships/hyperlink" Target="http://www.mintra.gob.pe/mostrarContenido.php?id=341" TargetMode="External"/><Relationship Id="rId1" Type="http://schemas.openxmlformats.org/officeDocument/2006/relationships/slideLayout" Target="../slideLayouts/slideLayout2.xml"/><Relationship Id="rId6" Type="http://schemas.openxmlformats.org/officeDocument/2006/relationships/hyperlink" Target="http://www.lottt.gob.ve/ley-del-trabajo/titulo-vii/" TargetMode="External"/><Relationship Id="rId5" Type="http://schemas.openxmlformats.org/officeDocument/2006/relationships/hyperlink" Target="http://mexico.justia.com/federales/leyes/ley-federal-del-trabajo/titulo-septimo/capitulo-ii/" TargetMode="External"/><Relationship Id="rId4" Type="http://schemas.openxmlformats.org/officeDocument/2006/relationships/hyperlink" Target="http://www.unt.org.mx/docs/guiasnd2.htm"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package" Target="../embeddings/Hoja_de_c_lculo_de_Microsoft_Excel1.xlsx"/></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fontAlgn="auto" hangingPunct="1">
              <a:spcAft>
                <a:spcPts val="0"/>
              </a:spcAft>
              <a:defRPr/>
            </a:pPr>
            <a:r>
              <a:rPr lang="es-ES_tradnl" dirty="0" smtClean="0"/>
              <a:t>REFORMA </a:t>
            </a:r>
            <a:br>
              <a:rPr lang="es-ES_tradnl" dirty="0" smtClean="0"/>
            </a:br>
            <a:r>
              <a:rPr lang="es-ES_tradnl" dirty="0" smtClean="0"/>
              <a:t>LABORAL/SINDICAL</a:t>
            </a:r>
            <a:endParaRPr lang="es-ES_tradnl" dirty="0"/>
          </a:p>
        </p:txBody>
      </p:sp>
      <p:sp>
        <p:nvSpPr>
          <p:cNvPr id="13314" name="Subtítulo 2"/>
          <p:cNvSpPr>
            <a:spLocks noGrp="1"/>
          </p:cNvSpPr>
          <p:nvPr>
            <p:ph type="subTitle" idx="1"/>
          </p:nvPr>
        </p:nvSpPr>
        <p:spPr>
          <a:xfrm>
            <a:off x="533400" y="3228975"/>
            <a:ext cx="7854950" cy="1752600"/>
          </a:xfrm>
        </p:spPr>
        <p:txBody>
          <a:bodyPr/>
          <a:lstStyle/>
          <a:p>
            <a:pPr marR="0" eaLnBrk="1" hangingPunct="1"/>
            <a:endParaRPr lang="es-ES_tradnl" smtClean="0">
              <a:ea typeface="ＭＳ Ｐゴシック" charset="-128"/>
            </a:endParaRPr>
          </a:p>
          <a:p>
            <a:pPr marR="0" eaLnBrk="1" hangingPunct="1"/>
            <a:r>
              <a:rPr lang="es-ES_tradnl" b="1" smtClean="0">
                <a:solidFill>
                  <a:srgbClr val="000000"/>
                </a:solidFill>
                <a:ea typeface="ＭＳ Ｐゴシック" charset="-128"/>
              </a:rPr>
              <a:t>ESTADO ACTUAL DE TRAMITACIÓN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371578" y="1099899"/>
            <a:ext cx="5772421" cy="741709"/>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algn="ctr" eaLnBrk="1" fontAlgn="auto" hangingPunct="1">
              <a:spcAft>
                <a:spcPts val="0"/>
              </a:spcAft>
              <a:defRPr/>
            </a:pPr>
            <a:r>
              <a:rPr lang="es-ES_tradnl" sz="3200" dirty="0" smtClean="0"/>
              <a:t>Consecuencia</a:t>
            </a:r>
            <a:endParaRPr lang="es-ES_tradnl" sz="3200" dirty="0"/>
          </a:p>
        </p:txBody>
      </p:sp>
      <p:sp>
        <p:nvSpPr>
          <p:cNvPr id="22530" name="Subtítulo 2"/>
          <p:cNvSpPr>
            <a:spLocks noGrp="1"/>
          </p:cNvSpPr>
          <p:nvPr>
            <p:ph type="subTitle" idx="1"/>
          </p:nvPr>
        </p:nvSpPr>
        <p:spPr>
          <a:xfrm>
            <a:off x="1322388" y="3090863"/>
            <a:ext cx="6499225" cy="2322512"/>
          </a:xfrm>
        </p:spPr>
        <p:txBody>
          <a:bodyPr/>
          <a:lstStyle/>
          <a:p>
            <a:pPr marR="0" algn="just" eaLnBrk="1" hangingPunct="1"/>
            <a:r>
              <a:rPr lang="es-ES_tradnl" sz="2400" smtClean="0">
                <a:ea typeface="ＭＳ Ｐゴシック" charset="-128"/>
              </a:rPr>
              <a:t>Con el Estatuto Pyme (Ley 20.416) y con la reforma Tributaria. </a:t>
            </a:r>
          </a:p>
          <a:p>
            <a:pPr marR="0" algn="just" eaLnBrk="1" hangingPunct="1"/>
            <a:endParaRPr lang="es-ES_tradnl" sz="2400" smtClean="0">
              <a:ea typeface="ＭＳ Ｐゴシック" charset="-128"/>
            </a:endParaRPr>
          </a:p>
          <a:p>
            <a:pPr marR="0" algn="just" eaLnBrk="1" hangingPunct="1"/>
            <a:r>
              <a:rPr lang="es-ES_tradnl" sz="2400" smtClean="0">
                <a:ea typeface="ＭＳ Ｐゴシック" charset="-128"/>
              </a:rPr>
              <a:t>No recargar a las Pyme con información adicional de la solicitada por el SII.</a:t>
            </a:r>
            <a:endParaRPr lang="es-CL" sz="2400" smtClean="0">
              <a:ea typeface="ＭＳ Ｐゴシック"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371579" y="982053"/>
            <a:ext cx="5772421" cy="741709"/>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algn="ctr" eaLnBrk="1" fontAlgn="auto" hangingPunct="1">
              <a:spcAft>
                <a:spcPts val="0"/>
              </a:spcAft>
              <a:defRPr/>
            </a:pPr>
            <a:r>
              <a:rPr lang="es-ES_tradnl" sz="3200" dirty="0" smtClean="0"/>
              <a:t>Claridad y objetividad</a:t>
            </a:r>
            <a:r>
              <a:rPr lang="es-CL" sz="3200" dirty="0" smtClean="0"/>
              <a:t> </a:t>
            </a:r>
            <a:endParaRPr lang="es-ES_tradnl" sz="3200" dirty="0"/>
          </a:p>
        </p:txBody>
      </p:sp>
      <p:sp>
        <p:nvSpPr>
          <p:cNvPr id="23554" name="Subtítulo 2"/>
          <p:cNvSpPr>
            <a:spLocks noGrp="1"/>
          </p:cNvSpPr>
          <p:nvPr>
            <p:ph type="subTitle" idx="1"/>
          </p:nvPr>
        </p:nvSpPr>
        <p:spPr>
          <a:xfrm>
            <a:off x="1322388" y="2998788"/>
            <a:ext cx="6499225" cy="2795587"/>
          </a:xfrm>
        </p:spPr>
        <p:txBody>
          <a:bodyPr/>
          <a:lstStyle/>
          <a:p>
            <a:pPr marR="0" algn="just" eaLnBrk="1" hangingPunct="1"/>
            <a:r>
              <a:rPr lang="es-ES_tradnl" sz="2400" smtClean="0">
                <a:ea typeface="ＭＳ Ｐゴシック" charset="-128"/>
              </a:rPr>
              <a:t>En la redacción de la Reforma, para que la PYME pueda entenderla sin necesidad de asesoría. </a:t>
            </a:r>
          </a:p>
          <a:p>
            <a:pPr marR="0" algn="just" eaLnBrk="1" hangingPunct="1"/>
            <a:endParaRPr lang="es-ES_tradnl" sz="2400" smtClean="0">
              <a:ea typeface="ＭＳ Ｐゴシック" charset="-128"/>
            </a:endParaRPr>
          </a:p>
          <a:p>
            <a:pPr marR="0" algn="just" eaLnBrk="1" hangingPunct="1"/>
            <a:r>
              <a:rPr lang="es-ES_tradnl" sz="2400" smtClean="0">
                <a:ea typeface="ＭＳ Ｐゴシック" charset="-128"/>
              </a:rPr>
              <a:t>Pautas objetivas respecto de las obligaciones que se le imponen, sanciones y facultades entregadas a la Dirección del Trabajo.</a:t>
            </a:r>
            <a:endParaRPr lang="es-CL" sz="2400" smtClean="0">
              <a:ea typeface="ＭＳ Ｐゴシック"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00812" y="1405283"/>
            <a:ext cx="6643188" cy="741709"/>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noAutofit/>
          </a:bodyPr>
          <a:lstStyle/>
          <a:p>
            <a:pPr algn="ctr" eaLnBrk="1" fontAlgn="auto" hangingPunct="1">
              <a:spcAft>
                <a:spcPts val="0"/>
              </a:spcAft>
              <a:defRPr/>
            </a:pPr>
            <a:r>
              <a:rPr lang="es-ES_tradnl" sz="3200" dirty="0" smtClean="0"/>
              <a:t>Exclusiones atendida la realidad </a:t>
            </a:r>
            <a:br>
              <a:rPr lang="es-ES_tradnl" sz="3200" dirty="0" smtClean="0"/>
            </a:br>
            <a:r>
              <a:rPr lang="es-ES_tradnl" sz="3200" dirty="0" smtClean="0"/>
              <a:t>de  la </a:t>
            </a:r>
            <a:r>
              <a:rPr lang="es-ES_tradnl" sz="3200" dirty="0" err="1" smtClean="0"/>
              <a:t>Pyme</a:t>
            </a:r>
            <a:r>
              <a:rPr lang="es-CL" sz="3200" dirty="0" smtClean="0"/>
              <a:t> </a:t>
            </a:r>
            <a:endParaRPr lang="es-ES_tradnl" sz="3200" dirty="0"/>
          </a:p>
        </p:txBody>
      </p:sp>
      <p:sp>
        <p:nvSpPr>
          <p:cNvPr id="24578" name="Subtítulo 2"/>
          <p:cNvSpPr>
            <a:spLocks noGrp="1"/>
          </p:cNvSpPr>
          <p:nvPr>
            <p:ph type="subTitle" idx="1"/>
          </p:nvPr>
        </p:nvSpPr>
        <p:spPr>
          <a:xfrm>
            <a:off x="1322388" y="2789238"/>
            <a:ext cx="6499225" cy="3344862"/>
          </a:xfrm>
        </p:spPr>
        <p:txBody>
          <a:bodyPr/>
          <a:lstStyle/>
          <a:p>
            <a:pPr marL="457200" marR="0" indent="-457200" algn="just" eaLnBrk="1" hangingPunct="1">
              <a:buFont typeface="Calibri" panose="020F0502020204030204" pitchFamily="34" charset="0"/>
              <a:buAutoNum type="arabicPeriod"/>
            </a:pPr>
            <a:r>
              <a:rPr lang="es-ES_tradnl" sz="2400" smtClean="0">
                <a:ea typeface="ＭＳ Ｐゴシック" charset="-128"/>
              </a:rPr>
              <a:t>Reemplazo interno </a:t>
            </a:r>
            <a:endParaRPr lang="es-CL" sz="2400" smtClean="0">
              <a:ea typeface="ＭＳ Ｐゴシック" charset="-128"/>
            </a:endParaRPr>
          </a:p>
          <a:p>
            <a:pPr marL="457200" marR="0" indent="-457200" algn="just" eaLnBrk="1" hangingPunct="1">
              <a:buFont typeface="Calibri" panose="020F0502020204030204" pitchFamily="34" charset="0"/>
              <a:buAutoNum type="arabicPeriod"/>
            </a:pPr>
            <a:r>
              <a:rPr lang="es-ES_tradnl" sz="2400" smtClean="0">
                <a:ea typeface="ＭＳ Ｐゴシック" charset="-128"/>
              </a:rPr>
              <a:t>Reconocimiento de multifuncionalidad</a:t>
            </a:r>
            <a:endParaRPr lang="es-CL" sz="2400" smtClean="0">
              <a:ea typeface="ＭＳ Ｐゴシック" charset="-128"/>
            </a:endParaRPr>
          </a:p>
          <a:p>
            <a:pPr marL="457200" marR="0" indent="-457200" algn="just" eaLnBrk="1" hangingPunct="1">
              <a:buFont typeface="Calibri" panose="020F0502020204030204" pitchFamily="34" charset="0"/>
              <a:buAutoNum type="arabicPeriod"/>
            </a:pPr>
            <a:r>
              <a:rPr lang="es-ES_tradnl" sz="2400" smtClean="0">
                <a:ea typeface="ＭＳ Ｐゴシック" charset="-128"/>
              </a:rPr>
              <a:t>Una sola firma para la última oferta</a:t>
            </a:r>
            <a:endParaRPr lang="es-CL" sz="2400" smtClean="0">
              <a:ea typeface="ＭＳ Ｐゴシック" charset="-128"/>
            </a:endParaRPr>
          </a:p>
          <a:p>
            <a:pPr marL="457200" marR="0" indent="-457200" algn="just" eaLnBrk="1" hangingPunct="1">
              <a:buFont typeface="Calibri" panose="020F0502020204030204" pitchFamily="34" charset="0"/>
              <a:buAutoNum type="arabicPeriod"/>
            </a:pPr>
            <a:r>
              <a:rPr lang="es-ES_tradnl" sz="2400" smtClean="0">
                <a:ea typeface="ＭＳ Ｐゴシック" charset="-128"/>
              </a:rPr>
              <a:t>Extensión de beneficios, para no ocasionar trabadores de </a:t>
            </a:r>
            <a:r>
              <a:rPr lang="es-ES_tradnl" sz="3200" smtClean="0">
                <a:ea typeface="ＭＳ Ｐゴシック" charset="-128"/>
              </a:rPr>
              <a:t>1</a:t>
            </a:r>
            <a:r>
              <a:rPr lang="es-ES_tradnl" sz="2400" smtClean="0">
                <a:ea typeface="ＭＳ Ｐゴシック" charset="-128"/>
              </a:rPr>
              <a:t>ra. y </a:t>
            </a:r>
            <a:r>
              <a:rPr lang="es-ES_tradnl" sz="3200" smtClean="0">
                <a:ea typeface="ＭＳ Ｐゴシック" charset="-128"/>
              </a:rPr>
              <a:t>2</a:t>
            </a:r>
            <a:r>
              <a:rPr lang="es-ES_tradnl" sz="2400" smtClean="0">
                <a:ea typeface="ＭＳ Ｐゴシック" charset="-128"/>
              </a:rPr>
              <a:t>da.Clase</a:t>
            </a:r>
            <a:endParaRPr lang="es-CL" sz="2400" smtClean="0">
              <a:ea typeface="ＭＳ Ｐゴシック" charset="-128"/>
            </a:endParaRPr>
          </a:p>
          <a:p>
            <a:pPr marL="457200" marR="0" indent="-457200" algn="just" eaLnBrk="1" hangingPunct="1">
              <a:buFont typeface="Calibri" panose="020F0502020204030204" pitchFamily="34" charset="0"/>
              <a:buAutoNum type="arabicPeriod"/>
            </a:pPr>
            <a:r>
              <a:rPr lang="es-ES_tradnl" sz="2400" smtClean="0">
                <a:ea typeface="ＭＳ Ｐゴシック" charset="-128"/>
              </a:rPr>
              <a:t>Titularidad sindical, sólo cuando represente a la mayoría de los trabajadores</a:t>
            </a:r>
            <a:endParaRPr lang="es-CL" sz="2400" smtClean="0">
              <a:ea typeface="ＭＳ Ｐゴシック"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rot="10800000" flipV="1">
            <a:off x="163284" y="2730499"/>
            <a:ext cx="2530929" cy="489857"/>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algn="ctr" eaLnBrk="1" fontAlgn="auto" hangingPunct="1">
              <a:spcAft>
                <a:spcPts val="0"/>
              </a:spcAft>
              <a:defRPr/>
            </a:pPr>
            <a:r>
              <a:rPr lang="es-ES_tradnl" sz="3200" dirty="0" smtClean="0"/>
              <a:t>Prudencia</a:t>
            </a:r>
            <a:r>
              <a:rPr lang="es-CL" sz="2400" dirty="0" smtClean="0"/>
              <a:t> </a:t>
            </a:r>
            <a:endParaRPr lang="es-ES_tradnl" sz="2400" dirty="0"/>
          </a:p>
        </p:txBody>
      </p:sp>
      <p:sp>
        <p:nvSpPr>
          <p:cNvPr id="25602" name="Subtítulo 2"/>
          <p:cNvSpPr>
            <a:spLocks noGrp="1"/>
          </p:cNvSpPr>
          <p:nvPr>
            <p:ph type="subTitle" idx="1"/>
          </p:nvPr>
        </p:nvSpPr>
        <p:spPr>
          <a:xfrm>
            <a:off x="1322388" y="3587750"/>
            <a:ext cx="6499225" cy="1276350"/>
          </a:xfrm>
        </p:spPr>
        <p:txBody>
          <a:bodyPr/>
          <a:lstStyle/>
          <a:p>
            <a:pPr marR="0" algn="just" eaLnBrk="1" hangingPunct="1"/>
            <a:r>
              <a:rPr lang="es-ES_tradnl" sz="3200" smtClean="0">
                <a:ea typeface="ＭＳ Ｐゴシック" charset="-128"/>
              </a:rPr>
              <a:t>1</a:t>
            </a:r>
            <a:r>
              <a:rPr lang="es-ES_tradnl" sz="2400" smtClean="0">
                <a:ea typeface="ＭＳ Ｐゴシック" charset="-128"/>
              </a:rPr>
              <a:t> año para que las Pyme se adecuen  a la Reforma Laboral</a:t>
            </a:r>
            <a:endParaRPr lang="es-CL" sz="2400" smtClean="0">
              <a:ea typeface="ＭＳ Ｐゴシック" charset="-128"/>
            </a:endParaRPr>
          </a:p>
          <a:p>
            <a:pPr marR="0" eaLnBrk="1" hangingPunct="1"/>
            <a:r>
              <a:rPr lang="es-ES_tradnl" sz="2400" smtClean="0">
                <a:ea typeface="ＭＳ Ｐゴシック" charset="-128"/>
              </a:rPr>
              <a:t> </a:t>
            </a:r>
            <a:endParaRPr lang="es-CL" sz="2400" smtClean="0">
              <a:ea typeface="ＭＳ Ｐゴシック" charset="-128"/>
            </a:endParaRPr>
          </a:p>
        </p:txBody>
      </p:sp>
      <p:sp>
        <p:nvSpPr>
          <p:cNvPr id="25603" name="CuadroTexto 2"/>
          <p:cNvSpPr txBox="1">
            <a:spLocks noChangeArrowheads="1"/>
          </p:cNvSpPr>
          <p:nvPr/>
        </p:nvSpPr>
        <p:spPr bwMode="auto">
          <a:xfrm>
            <a:off x="482600" y="1179513"/>
            <a:ext cx="22113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r>
              <a:rPr lang="es-ES_tradnl" sz="3200">
                <a:solidFill>
                  <a:srgbClr val="0BD0D9"/>
                </a:solidFill>
              </a:rPr>
              <a:t>Coherencia</a:t>
            </a:r>
            <a:endParaRPr lang="es-ES" sz="3200">
              <a:solidFill>
                <a:srgbClr val="0BD0D9"/>
              </a:solidFill>
            </a:endParaRPr>
          </a:p>
        </p:txBody>
      </p:sp>
      <p:sp>
        <p:nvSpPr>
          <p:cNvPr id="25604" name="CuadroTexto 3"/>
          <p:cNvSpPr txBox="1">
            <a:spLocks noChangeArrowheads="1"/>
          </p:cNvSpPr>
          <p:nvPr/>
        </p:nvSpPr>
        <p:spPr bwMode="auto">
          <a:xfrm>
            <a:off x="1322388" y="1920875"/>
            <a:ext cx="24257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r>
              <a:rPr lang="es-ES_tradnl" sz="1800" b="1" u="sng"/>
              <a:t>A</a:t>
            </a:r>
            <a:r>
              <a:rPr lang="es-ES_tradnl" sz="1800"/>
              <a:t>rt.344 al inicio (piso)</a:t>
            </a:r>
            <a:endParaRPr lang="es-CL" sz="1800"/>
          </a:p>
          <a:p>
            <a:pPr eaLnBrk="1" hangingPunct="1"/>
            <a:endParaRPr lang="es-ES" sz="18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4000" y="1088046"/>
            <a:ext cx="3975327" cy="56348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algn="ctr" eaLnBrk="1" fontAlgn="auto" hangingPunct="1">
              <a:spcAft>
                <a:spcPts val="0"/>
              </a:spcAft>
              <a:defRPr/>
            </a:pPr>
            <a:r>
              <a:rPr lang="es-ES_tradnl" sz="3200" dirty="0" smtClean="0"/>
              <a:t>No a la discriminación</a:t>
            </a:r>
            <a:r>
              <a:rPr lang="es-CL" sz="3200" dirty="0" smtClean="0"/>
              <a:t> </a:t>
            </a:r>
            <a:endParaRPr lang="es-ES_tradnl" sz="3200" dirty="0"/>
          </a:p>
        </p:txBody>
      </p:sp>
      <p:sp>
        <p:nvSpPr>
          <p:cNvPr id="26626" name="Subtítulo 2"/>
          <p:cNvSpPr>
            <a:spLocks noGrp="1"/>
          </p:cNvSpPr>
          <p:nvPr>
            <p:ph type="subTitle" idx="1"/>
          </p:nvPr>
        </p:nvSpPr>
        <p:spPr>
          <a:xfrm>
            <a:off x="1685925" y="1773238"/>
            <a:ext cx="6499225" cy="1701800"/>
          </a:xfrm>
        </p:spPr>
        <p:txBody>
          <a:bodyPr/>
          <a:lstStyle/>
          <a:p>
            <a:pPr marR="0" algn="just" eaLnBrk="1" hangingPunct="1"/>
            <a:r>
              <a:rPr lang="es-ES_tradnl" sz="2400" smtClean="0">
                <a:ea typeface="ＭＳ Ｐゴシック" charset="-128"/>
              </a:rPr>
              <a:t>Si realmente queremos luchar contra la desigualdad, el Fondo de Formación sindical y </a:t>
            </a:r>
            <a:r>
              <a:rPr lang="es-ES_tradnl" sz="2400" b="1" u="sng" smtClean="0">
                <a:ea typeface="ＭＳ Ｐゴシック" charset="-128"/>
              </a:rPr>
              <a:t>relaciones laborales colaborativas</a:t>
            </a:r>
            <a:r>
              <a:rPr lang="es-ES_tradnl" sz="2400" smtClean="0">
                <a:ea typeface="ＭＳ Ｐゴシック" charset="-128"/>
              </a:rPr>
              <a:t>, debe incluir a las Pyme.</a:t>
            </a:r>
            <a:endParaRPr lang="es-CL" sz="2400" smtClean="0">
              <a:ea typeface="ＭＳ Ｐゴシック"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ubtítulo 2"/>
          <p:cNvSpPr>
            <a:spLocks noGrp="1"/>
          </p:cNvSpPr>
          <p:nvPr>
            <p:ph type="subTitle" idx="1"/>
          </p:nvPr>
        </p:nvSpPr>
        <p:spPr>
          <a:xfrm>
            <a:off x="376238" y="1087438"/>
            <a:ext cx="8261350" cy="5151437"/>
          </a:xfrm>
        </p:spPr>
        <p:txBody>
          <a:bodyPr/>
          <a:lstStyle/>
          <a:p>
            <a:pPr marL="457200" marR="0" indent="-457200" algn="just" eaLnBrk="1" hangingPunct="1">
              <a:buFont typeface="Calibri" panose="020F0502020204030204" pitchFamily="34" charset="0"/>
              <a:buAutoNum type="arabicPeriod"/>
            </a:pPr>
            <a:r>
              <a:rPr lang="es-ES_tradnl" sz="2200" smtClean="0">
                <a:ea typeface="ＭＳ Ｐゴシック" charset="-128"/>
              </a:rPr>
              <a:t>El derecho laboral </a:t>
            </a:r>
            <a:r>
              <a:rPr lang="es-ES_tradnl" sz="2200" b="1" u="sng" smtClean="0">
                <a:solidFill>
                  <a:srgbClr val="0BD0D9"/>
                </a:solidFill>
                <a:ea typeface="ＭＳ Ｐゴシック" charset="-128"/>
              </a:rPr>
              <a:t>individual</a:t>
            </a:r>
            <a:r>
              <a:rPr lang="es-ES_tradnl" sz="2200" smtClean="0">
                <a:solidFill>
                  <a:srgbClr val="0BD0D9"/>
                </a:solidFill>
                <a:ea typeface="ＭＳ Ｐゴシック" charset="-128"/>
              </a:rPr>
              <a:t> </a:t>
            </a:r>
            <a:r>
              <a:rPr lang="es-ES_tradnl" sz="2200" smtClean="0">
                <a:ea typeface="ＭＳ Ｐゴシック" charset="-128"/>
              </a:rPr>
              <a:t>es protector del trabajador.</a:t>
            </a:r>
          </a:p>
          <a:p>
            <a:pPr marL="457200" marR="0" indent="-457200" algn="just" eaLnBrk="1" hangingPunct="1"/>
            <a:endParaRPr lang="es-CL" sz="2200" smtClean="0">
              <a:ea typeface="ＭＳ Ｐゴシック" charset="-128"/>
            </a:endParaRPr>
          </a:p>
          <a:p>
            <a:pPr marL="457200" marR="0" indent="-457200" algn="just" eaLnBrk="1" hangingPunct="1">
              <a:buFont typeface="Calibri" panose="020F0502020204030204" pitchFamily="34" charset="0"/>
              <a:buAutoNum type="arabicPeriod"/>
            </a:pPr>
            <a:r>
              <a:rPr lang="es-ES_tradnl" sz="2200" smtClean="0">
                <a:ea typeface="ＭＳ Ｐゴシック" charset="-128"/>
              </a:rPr>
              <a:t>La Dirección del Trabajo supervigila y sanciona cualquier atentado contra los derechos </a:t>
            </a:r>
            <a:r>
              <a:rPr lang="es-ES_tradnl" sz="2200" b="1" u="sng" smtClean="0">
                <a:solidFill>
                  <a:srgbClr val="0BD0D9"/>
                </a:solidFill>
                <a:ea typeface="ＭＳ Ｐゴシック" charset="-128"/>
              </a:rPr>
              <a:t>individuales</a:t>
            </a:r>
            <a:r>
              <a:rPr lang="es-ES_tradnl" sz="2200" smtClean="0">
                <a:solidFill>
                  <a:srgbClr val="0BD0D9"/>
                </a:solidFill>
                <a:ea typeface="ＭＳ Ｐゴシック" charset="-128"/>
              </a:rPr>
              <a:t> </a:t>
            </a:r>
            <a:r>
              <a:rPr lang="es-ES_tradnl" sz="2200" smtClean="0">
                <a:ea typeface="ＭＳ Ｐゴシック" charset="-128"/>
              </a:rPr>
              <a:t>de cada trabajador.</a:t>
            </a:r>
          </a:p>
          <a:p>
            <a:pPr marL="457200" marR="0" indent="-457200" algn="just" eaLnBrk="1" hangingPunct="1"/>
            <a:endParaRPr lang="es-CL" sz="2200" smtClean="0">
              <a:ea typeface="ＭＳ Ｐゴシック" charset="-128"/>
            </a:endParaRPr>
          </a:p>
          <a:p>
            <a:pPr marL="457200" marR="0" indent="-457200" algn="just" eaLnBrk="1" hangingPunct="1">
              <a:buFont typeface="Calibri" panose="020F0502020204030204" pitchFamily="34" charset="0"/>
              <a:buAutoNum type="arabicPeriod"/>
            </a:pPr>
            <a:r>
              <a:rPr lang="es-ES_tradnl" sz="2200" smtClean="0">
                <a:ea typeface="ＭＳ Ｐゴシック" charset="-128"/>
              </a:rPr>
              <a:t>La justicia laboral, protege, resguarda, y ayuda al trabajador en la defensa de sus derechos </a:t>
            </a:r>
            <a:r>
              <a:rPr lang="es-ES_tradnl" sz="2200" b="1" u="sng" smtClean="0">
                <a:solidFill>
                  <a:srgbClr val="0BD0D9"/>
                </a:solidFill>
                <a:ea typeface="ＭＳ Ｐゴシック" charset="-128"/>
              </a:rPr>
              <a:t>individuales</a:t>
            </a:r>
            <a:r>
              <a:rPr lang="es-ES_tradnl" sz="2200" smtClean="0">
                <a:ea typeface="ＭＳ Ｐゴシック" charset="-128"/>
              </a:rPr>
              <a:t>. Además ejecuta por el trabajador lo resuelto.</a:t>
            </a:r>
          </a:p>
          <a:p>
            <a:pPr marL="457200" marR="0" indent="-457200" algn="just" eaLnBrk="1" hangingPunct="1">
              <a:buFont typeface="Calibri" panose="020F0502020204030204" pitchFamily="34" charset="0"/>
              <a:buAutoNum type="arabicPeriod"/>
            </a:pPr>
            <a:endParaRPr lang="es-CL" sz="2200" smtClean="0">
              <a:ea typeface="ＭＳ Ｐゴシック" charset="-128"/>
            </a:endParaRPr>
          </a:p>
          <a:p>
            <a:pPr marL="457200" marR="0" indent="-457200" algn="just" eaLnBrk="1" hangingPunct="1">
              <a:buFont typeface="Calibri" panose="020F0502020204030204" pitchFamily="34" charset="0"/>
              <a:buAutoNum type="arabicPeriod"/>
            </a:pPr>
            <a:r>
              <a:rPr lang="es-ES_tradnl" sz="2200" smtClean="0">
                <a:ea typeface="ＭＳ Ｐゴシック" charset="-128"/>
              </a:rPr>
              <a:t>La defensoría pública laboral, asesora y patrocina al trabajador en la defensa sus derechos </a:t>
            </a:r>
            <a:r>
              <a:rPr lang="es-ES_tradnl" sz="2200" b="1" u="sng" smtClean="0">
                <a:solidFill>
                  <a:srgbClr val="0BD0D9"/>
                </a:solidFill>
                <a:ea typeface="ＭＳ Ｐゴシック" charset="-128"/>
              </a:rPr>
              <a:t>individuales</a:t>
            </a:r>
            <a:r>
              <a:rPr lang="es-ES_tradnl" sz="2200" smtClean="0">
                <a:ea typeface="ＭＳ Ｐゴシック" charset="-128"/>
              </a:rPr>
              <a:t>.</a:t>
            </a:r>
            <a:endParaRPr lang="es-CL" sz="2200" smtClean="0">
              <a:ea typeface="ＭＳ Ｐゴシック" charset="-128"/>
            </a:endParaRPr>
          </a:p>
          <a:p>
            <a:pPr marL="457200" marR="0" indent="-457200" algn="just" eaLnBrk="1" hangingPunct="1"/>
            <a:endParaRPr lang="es-ES_tradnl" sz="2400" smtClean="0">
              <a:ea typeface="ＭＳ Ｐゴシック" charset="-128"/>
            </a:endParaRPr>
          </a:p>
          <a:p>
            <a:pPr marL="457200" marR="0" indent="-457200" algn="just" eaLnBrk="1" hangingPunct="1"/>
            <a:r>
              <a:rPr lang="es-ES_tradnl" sz="2400" b="1" u="sng" smtClean="0">
                <a:ea typeface="ＭＳ Ｐゴシック" charset="-128"/>
              </a:rPr>
              <a:t>El empresario Pyme, NO puede actuar solo. </a:t>
            </a:r>
            <a:endParaRPr lang="es-CL" sz="2400" smtClean="0">
              <a:ea typeface="ＭＳ Ｐゴシック" charset="-128"/>
            </a:endParaRPr>
          </a:p>
          <a:p>
            <a:pPr marL="457200" marR="0" indent="-457200" eaLnBrk="1" hangingPunct="1"/>
            <a:r>
              <a:rPr lang="es-ES_tradnl" sz="2400" smtClean="0">
                <a:ea typeface="ＭＳ Ｐゴシック" charset="-128"/>
              </a:rPr>
              <a:t> </a:t>
            </a:r>
            <a:endParaRPr lang="es-CL" sz="2400" smtClean="0">
              <a:ea typeface="ＭＳ Ｐゴシック"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6798" y="1170213"/>
            <a:ext cx="8544560" cy="4158827"/>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marL="457200" indent="-457200" algn="just" eaLnBrk="1" fontAlgn="auto" hangingPunct="1">
              <a:spcAft>
                <a:spcPts val="0"/>
              </a:spcAft>
              <a:buFont typeface="Wingdings" charset="2"/>
              <a:buChar char="²"/>
              <a:defRPr/>
            </a:pPr>
            <a:r>
              <a:rPr lang="es-ES" sz="3200" dirty="0">
                <a:solidFill>
                  <a:schemeClr val="accent3"/>
                </a:solidFill>
                <a:cs typeface="Baskerville"/>
              </a:rPr>
              <a:t>Como está redactada la Reforma Laboral:</a:t>
            </a:r>
            <a:br>
              <a:rPr lang="es-ES" sz="3200" dirty="0">
                <a:solidFill>
                  <a:schemeClr val="accent3"/>
                </a:solidFill>
                <a:cs typeface="Baskerville"/>
              </a:rPr>
            </a:br>
            <a:r>
              <a:rPr lang="es-ES" sz="2800" dirty="0" smtClean="0">
                <a:solidFill>
                  <a:schemeClr val="accent3"/>
                </a:solidFill>
                <a:cs typeface="Baskerville"/>
              </a:rPr>
              <a:t/>
            </a:r>
            <a:br>
              <a:rPr lang="es-ES" sz="2800" dirty="0" smtClean="0">
                <a:solidFill>
                  <a:schemeClr val="accent3"/>
                </a:solidFill>
                <a:cs typeface="Baskerville"/>
              </a:rPr>
            </a:br>
            <a:r>
              <a:rPr lang="es-ES" sz="2800" dirty="0" smtClean="0">
                <a:solidFill>
                  <a:schemeClr val="tx1"/>
                </a:solidFill>
                <a:latin typeface="Baskerville"/>
                <a:cs typeface="Baskerville"/>
              </a:rPr>
              <a:t>Es injusta para con las Pymes </a:t>
            </a:r>
            <a:br>
              <a:rPr lang="es-ES" sz="2800" dirty="0" smtClean="0">
                <a:solidFill>
                  <a:schemeClr val="tx1"/>
                </a:solidFill>
                <a:latin typeface="Baskerville"/>
                <a:cs typeface="Baskerville"/>
              </a:rPr>
            </a:br>
            <a:r>
              <a:rPr lang="es-ES" sz="2800" dirty="0">
                <a:solidFill>
                  <a:schemeClr val="tx1"/>
                </a:solidFill>
                <a:latin typeface="Baskerville"/>
                <a:cs typeface="Baskerville"/>
              </a:rPr>
              <a:t/>
            </a:r>
            <a:br>
              <a:rPr lang="es-ES" sz="2800" dirty="0">
                <a:solidFill>
                  <a:schemeClr val="tx1"/>
                </a:solidFill>
                <a:latin typeface="Baskerville"/>
                <a:cs typeface="Baskerville"/>
              </a:rPr>
            </a:br>
            <a:r>
              <a:rPr lang="es-ES" sz="2800" dirty="0" smtClean="0">
                <a:solidFill>
                  <a:schemeClr val="tx1"/>
                </a:solidFill>
                <a:latin typeface="Baskerville"/>
                <a:cs typeface="Baskerville"/>
              </a:rPr>
              <a:t>No contribuye a mejorar la distribución del ingreso en el  país y </a:t>
            </a:r>
            <a:br>
              <a:rPr lang="es-ES" sz="2800" dirty="0" smtClean="0">
                <a:solidFill>
                  <a:schemeClr val="tx1"/>
                </a:solidFill>
                <a:latin typeface="Baskerville"/>
                <a:cs typeface="Baskerville"/>
              </a:rPr>
            </a:br>
            <a:r>
              <a:rPr lang="es-ES" sz="2800" dirty="0" smtClean="0">
                <a:solidFill>
                  <a:schemeClr val="tx1"/>
                </a:solidFill>
                <a:latin typeface="Baskerville"/>
                <a:cs typeface="Baskerville"/>
              </a:rPr>
              <a:t/>
            </a:r>
            <a:br>
              <a:rPr lang="es-ES" sz="2800" dirty="0" smtClean="0">
                <a:solidFill>
                  <a:schemeClr val="tx1"/>
                </a:solidFill>
                <a:latin typeface="Baskerville"/>
                <a:cs typeface="Baskerville"/>
              </a:rPr>
            </a:br>
            <a:r>
              <a:rPr lang="es-ES" sz="2800" dirty="0" smtClean="0">
                <a:solidFill>
                  <a:schemeClr val="tx1"/>
                </a:solidFill>
                <a:latin typeface="Baskerville"/>
                <a:cs typeface="Baskerville"/>
              </a:rPr>
              <a:t>Dota de excesivas atribuciones a la Dirección del Trabajo.</a:t>
            </a:r>
            <a:endParaRPr lang="es-ES" sz="2800" dirty="0">
              <a:solidFill>
                <a:schemeClr val="tx1"/>
              </a:solidFill>
              <a:latin typeface="Baskerville"/>
              <a:cs typeface="Baskerville"/>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46075" y="1657350"/>
            <a:ext cx="8543925" cy="4651375"/>
          </a:xfrm>
        </p:spPr>
        <p:txBody>
          <a:bodyPr/>
          <a:lstStyle/>
          <a:p>
            <a:pPr marL="457200" indent="-457200" algn="just" eaLnBrk="1" fontAlgn="auto" hangingPunct="1">
              <a:spcAft>
                <a:spcPts val="0"/>
              </a:spcAft>
              <a:buFont typeface="Wingdings" charset="2"/>
              <a:buChar char="Ø"/>
              <a:defRPr/>
            </a:pPr>
            <a:endParaRPr lang="es-ES" sz="2800" dirty="0">
              <a:solidFill>
                <a:schemeClr val="tx1"/>
              </a:solidFill>
              <a:latin typeface="Baskerville"/>
              <a:cs typeface="Baskerville"/>
            </a:endParaRPr>
          </a:p>
        </p:txBody>
      </p:sp>
      <p:pic>
        <p:nvPicPr>
          <p:cNvPr id="29698" name="Imagen 2" descr="2197333.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8850" y="1887538"/>
            <a:ext cx="7670800" cy="395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CuadroTexto 3"/>
          <p:cNvSpPr txBox="1">
            <a:spLocks noChangeArrowheads="1"/>
          </p:cNvSpPr>
          <p:nvPr/>
        </p:nvSpPr>
        <p:spPr bwMode="auto">
          <a:xfrm>
            <a:off x="3162300" y="847725"/>
            <a:ext cx="54673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r>
              <a:rPr lang="es-ES"/>
              <a:t>Acuerdo con Gobierno y Bancada Pyme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19400" y="1395413"/>
            <a:ext cx="3937000" cy="2516187"/>
          </a:xfrm>
        </p:spPr>
        <p:txBody>
          <a:bodyPr/>
          <a:lstStyle/>
          <a:p>
            <a:pPr marL="457200" indent="-457200" algn="just" eaLnBrk="1" fontAlgn="auto" hangingPunct="1">
              <a:spcAft>
                <a:spcPts val="0"/>
              </a:spcAft>
              <a:buFont typeface="Wingdings" charset="2"/>
              <a:buChar char="Ø"/>
              <a:defRPr/>
            </a:pPr>
            <a:endParaRPr lang="es-ES" sz="2800" dirty="0">
              <a:solidFill>
                <a:schemeClr val="tx1"/>
              </a:solidFill>
              <a:latin typeface="Baskerville"/>
              <a:cs typeface="Baskerville"/>
            </a:endParaRPr>
          </a:p>
        </p:txBody>
      </p:sp>
      <p:sp>
        <p:nvSpPr>
          <p:cNvPr id="30722" name="CuadroTexto 3"/>
          <p:cNvSpPr txBox="1">
            <a:spLocks noChangeArrowheads="1"/>
          </p:cNvSpPr>
          <p:nvPr/>
        </p:nvSpPr>
        <p:spPr bwMode="auto">
          <a:xfrm>
            <a:off x="3162300" y="847725"/>
            <a:ext cx="54673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r>
              <a:rPr lang="es-ES"/>
              <a:t>Acuerdo con Gobierno y Bancada Pyme</a:t>
            </a:r>
          </a:p>
        </p:txBody>
      </p:sp>
      <p:pic>
        <p:nvPicPr>
          <p:cNvPr id="30723" name="Imagen 4" descr="foto_0000000620151013211906.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73450" y="2044700"/>
            <a:ext cx="28575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4" name="CuadroTexto 5"/>
          <p:cNvSpPr txBox="1">
            <a:spLocks noChangeArrowheads="1"/>
          </p:cNvSpPr>
          <p:nvPr/>
        </p:nvSpPr>
        <p:spPr bwMode="auto">
          <a:xfrm>
            <a:off x="3556000" y="4876800"/>
            <a:ext cx="2489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endParaRPr lang="es-ES" sz="1800"/>
          </a:p>
        </p:txBody>
      </p:sp>
      <p:sp>
        <p:nvSpPr>
          <p:cNvPr id="30725" name="Rectángulo 6"/>
          <p:cNvSpPr>
            <a:spLocks noChangeArrowheads="1"/>
          </p:cNvSpPr>
          <p:nvPr/>
        </p:nvSpPr>
        <p:spPr bwMode="auto">
          <a:xfrm>
            <a:off x="1625600" y="4013200"/>
            <a:ext cx="62738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r>
              <a:rPr lang="es-CL" altLang="es-ES" sz="1800"/>
              <a:t>“</a:t>
            </a:r>
            <a:r>
              <a:rPr lang="es-CL" sz="1800"/>
              <a:t>Acá el debate es blanco o negro. En materia de quórum no hay nada que negociar, porque nunca fue parte del debate</a:t>
            </a:r>
            <a:r>
              <a:rPr lang="es-CL" altLang="es-ES" sz="1800"/>
              <a:t>”</a:t>
            </a:r>
            <a:r>
              <a:rPr lang="es-CL" sz="1800"/>
              <a:t>, afirma Bárbara Figueroa. DF 14/10/2015</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36688" y="1212850"/>
            <a:ext cx="7459662" cy="855663"/>
          </a:xfrm>
        </p:spPr>
        <p:txBody>
          <a:bodyPr>
            <a:normAutofit/>
          </a:bodyPr>
          <a:lstStyle/>
          <a:p>
            <a:pPr algn="just" eaLnBrk="1" hangingPunct="1"/>
            <a:r>
              <a:rPr lang="es-ES" sz="2900" b="1" smtClean="0">
                <a:solidFill>
                  <a:srgbClr val="0BD0D9"/>
                </a:solidFill>
                <a:ea typeface="ＭＳ Ｐゴシック" charset="-128"/>
              </a:rPr>
              <a:t>1.- Número de trabajadores para la aplicación de la reforma laboral</a:t>
            </a:r>
          </a:p>
        </p:txBody>
      </p:sp>
      <p:sp>
        <p:nvSpPr>
          <p:cNvPr id="31746" name="Marcador de contenido 2"/>
          <p:cNvSpPr>
            <a:spLocks noGrp="1"/>
          </p:cNvSpPr>
          <p:nvPr>
            <p:ph idx="1"/>
          </p:nvPr>
        </p:nvSpPr>
        <p:spPr>
          <a:xfrm>
            <a:off x="457200" y="2825750"/>
            <a:ext cx="8229600" cy="3832225"/>
          </a:xfrm>
        </p:spPr>
        <p:txBody>
          <a:bodyPr/>
          <a:lstStyle/>
          <a:p>
            <a:pPr marL="0" indent="0" eaLnBrk="1" hangingPunct="1">
              <a:buFont typeface="Wingdings 2" panose="05020102010507070707" pitchFamily="18" charset="2"/>
              <a:buNone/>
            </a:pPr>
            <a:r>
              <a:rPr lang="es-ES" sz="2800" smtClean="0">
                <a:ea typeface="ＭＳ Ｐゴシック" charset="-128"/>
              </a:rPr>
              <a:t>Indicaciones Bancada  PYME  </a:t>
            </a:r>
            <a:r>
              <a:rPr lang="es-ES" sz="2800" smtClean="0">
                <a:solidFill>
                  <a:srgbClr val="FFFF00"/>
                </a:solidFill>
                <a:ea typeface="ＭＳ Ｐゴシック" charset="-128"/>
              </a:rPr>
              <a:t>SI</a:t>
            </a:r>
          </a:p>
          <a:p>
            <a:pPr marL="0" indent="0" eaLnBrk="1" hangingPunct="1">
              <a:buFont typeface="Wingdings 2" panose="05020102010507070707" pitchFamily="18" charset="2"/>
              <a:buNone/>
            </a:pPr>
            <a:endParaRPr lang="es-ES" sz="2800" smtClean="0">
              <a:ea typeface="ＭＳ Ｐゴシック" charset="-128"/>
            </a:endParaRPr>
          </a:p>
          <a:p>
            <a:pPr marL="0" indent="0" eaLnBrk="1" hangingPunct="1">
              <a:buFont typeface="Wingdings 2" panose="05020102010507070707" pitchFamily="18" charset="2"/>
              <a:buNone/>
            </a:pPr>
            <a:r>
              <a:rPr lang="es-ES" sz="2800" smtClean="0">
                <a:ea typeface="ＭＳ Ｐゴシック" charset="-128"/>
              </a:rPr>
              <a:t>Indicaciones Gobierno           </a:t>
            </a:r>
            <a:r>
              <a:rPr lang="es-ES" sz="2800" smtClean="0">
                <a:solidFill>
                  <a:srgbClr val="FFFF00"/>
                </a:solidFill>
                <a:ea typeface="ＭＳ Ｐゴシック" charset="-128"/>
              </a:rPr>
              <a:t>NO</a:t>
            </a:r>
          </a:p>
          <a:p>
            <a:pPr marL="0" indent="0" eaLnBrk="1" hangingPunct="1">
              <a:buFont typeface="Wingdings 2" panose="05020102010507070707" pitchFamily="18" charset="2"/>
              <a:buNone/>
            </a:pPr>
            <a:endParaRPr lang="es-ES" sz="2800" smtClean="0">
              <a:solidFill>
                <a:srgbClr val="0000FF"/>
              </a:solidFill>
              <a:ea typeface="ＭＳ Ｐゴシック"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30225" y="604845"/>
            <a:ext cx="8613776" cy="808682"/>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fontAlgn="auto" hangingPunct="1">
              <a:spcAft>
                <a:spcPts val="0"/>
              </a:spcAft>
              <a:defRPr/>
            </a:pPr>
            <a:r>
              <a:rPr lang="es-ES_tradnl" sz="3200" dirty="0" smtClean="0"/>
              <a:t>¿Como está redactada esta  reforma se justifica?</a:t>
            </a:r>
            <a:endParaRPr lang="es-ES_tradnl" sz="3200" dirty="0"/>
          </a:p>
        </p:txBody>
      </p:sp>
      <p:sp>
        <p:nvSpPr>
          <p:cNvPr id="3" name="Subtítulo 2"/>
          <p:cNvSpPr>
            <a:spLocks noGrp="1"/>
          </p:cNvSpPr>
          <p:nvPr>
            <p:ph type="subTitle" idx="1"/>
          </p:nvPr>
        </p:nvSpPr>
        <p:spPr>
          <a:xfrm>
            <a:off x="171450" y="4192588"/>
            <a:ext cx="8718550" cy="2155825"/>
          </a:xfrm>
        </p:spPr>
        <p:txBody>
          <a:bodyPr>
            <a:normAutofit/>
          </a:bodyPr>
          <a:lstStyle/>
          <a:p>
            <a:pPr marR="0" algn="just" eaLnBrk="1" hangingPunct="1"/>
            <a:r>
              <a:rPr lang="es-ES_tradnl" sz="2400" smtClean="0">
                <a:ea typeface="ＭＳ Ｐゴシック" charset="-128"/>
              </a:rPr>
              <a:t>PYMEs representan el </a:t>
            </a:r>
            <a:r>
              <a:rPr lang="es-ES_tradnl" sz="2400" smtClean="0">
                <a:solidFill>
                  <a:srgbClr val="FFFF00"/>
                </a:solidFill>
                <a:ea typeface="ＭＳ Ｐゴシック" charset="-128"/>
              </a:rPr>
              <a:t>98,5% </a:t>
            </a:r>
            <a:r>
              <a:rPr lang="es-ES_tradnl" sz="2400" smtClean="0">
                <a:ea typeface="ＭＳ Ｐゴシック" charset="-128"/>
              </a:rPr>
              <a:t>de las empresas formales, y sólo participan del </a:t>
            </a:r>
            <a:r>
              <a:rPr lang="es-ES_tradnl" sz="2400" smtClean="0">
                <a:solidFill>
                  <a:srgbClr val="FFFF00"/>
                </a:solidFill>
                <a:ea typeface="ＭＳ Ｐゴシック" charset="-128"/>
              </a:rPr>
              <a:t>14% </a:t>
            </a:r>
            <a:r>
              <a:rPr lang="es-ES_tradnl" sz="2400" smtClean="0">
                <a:ea typeface="ＭＳ Ｐゴシック" charset="-128"/>
              </a:rPr>
              <a:t>de la ventas del país.</a:t>
            </a:r>
          </a:p>
          <a:p>
            <a:pPr marR="0" algn="just" eaLnBrk="1" hangingPunct="1">
              <a:buFont typeface="Calibri" panose="020F0502020204030204" pitchFamily="34" charset="0"/>
              <a:buAutoNum type="arabicPeriod"/>
            </a:pPr>
            <a:endParaRPr lang="es-ES_tradnl" sz="2400" smtClean="0">
              <a:ea typeface="ＭＳ Ｐゴシック" charset="-128"/>
            </a:endParaRPr>
          </a:p>
          <a:p>
            <a:pPr marR="0" algn="just" eaLnBrk="1" hangingPunct="1"/>
            <a:r>
              <a:rPr lang="es-ES_tradnl" sz="2400" b="1" u="sng" smtClean="0">
                <a:ea typeface="ＭＳ Ｐゴシック" charset="-128"/>
              </a:rPr>
              <a:t>Esta</a:t>
            </a:r>
            <a:r>
              <a:rPr lang="es-ES_tradnl" sz="2400" smtClean="0">
                <a:ea typeface="ＭＳ Ｐゴシック" charset="-128"/>
              </a:rPr>
              <a:t> reforma agravará el problema de concentración económica que sufre Chile (Inversión en capital).</a:t>
            </a:r>
            <a:endParaRPr lang="es-CL" sz="2400" smtClean="0">
              <a:ea typeface="ＭＳ Ｐゴシック" charset="-128"/>
            </a:endParaRPr>
          </a:p>
          <a:p>
            <a:pPr marR="0" algn="just" eaLnBrk="1" hangingPunct="1"/>
            <a:endParaRPr lang="es-CL" smtClean="0">
              <a:ea typeface="ＭＳ Ｐゴシック" charset="-128"/>
            </a:endParaRPr>
          </a:p>
          <a:p>
            <a:pPr marR="0" algn="just" eaLnBrk="1" hangingPunct="1"/>
            <a:endParaRPr lang="es-ES_tradnl" smtClean="0">
              <a:ea typeface="ＭＳ Ｐゴシック" charset="-128"/>
            </a:endParaRPr>
          </a:p>
          <a:p>
            <a:pPr marR="0" eaLnBrk="1" hangingPunct="1"/>
            <a:endParaRPr lang="es-ES_tradnl" smtClean="0">
              <a:ea typeface="ＭＳ Ｐゴシック" charset="-128"/>
            </a:endParaRPr>
          </a:p>
          <a:p>
            <a:pPr marR="0" eaLnBrk="1" hangingPunct="1"/>
            <a:endParaRPr lang="es-CL" smtClean="0">
              <a:ea typeface="ＭＳ Ｐゴシック" charset="-128"/>
            </a:endParaRPr>
          </a:p>
          <a:p>
            <a:pPr marR="0" eaLnBrk="1" hangingPunct="1"/>
            <a:endParaRPr lang="es-ES_tradnl" smtClean="0">
              <a:solidFill>
                <a:srgbClr val="FF0000"/>
              </a:solidFill>
              <a:ea typeface="ＭＳ Ｐゴシック" charset="-128"/>
            </a:endParaRPr>
          </a:p>
        </p:txBody>
      </p:sp>
      <p:sp>
        <p:nvSpPr>
          <p:cNvPr id="8" name="Rectángulo 7"/>
          <p:cNvSpPr/>
          <p:nvPr/>
        </p:nvSpPr>
        <p:spPr>
          <a:xfrm>
            <a:off x="73026" y="1688857"/>
            <a:ext cx="4393678" cy="9144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just">
              <a:defRPr/>
            </a:pPr>
            <a:r>
              <a:rPr lang="es-ES_tradnl" dirty="0"/>
              <a:t>1.- Sin reemplazo interno durante la huelga (Eliminado ya el externo) </a:t>
            </a:r>
          </a:p>
        </p:txBody>
      </p:sp>
      <p:sp>
        <p:nvSpPr>
          <p:cNvPr id="9" name="Rectángulo 8"/>
          <p:cNvSpPr/>
          <p:nvPr/>
        </p:nvSpPr>
        <p:spPr>
          <a:xfrm>
            <a:off x="5140598" y="1688858"/>
            <a:ext cx="3473143" cy="9144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algn="just" eaLnBrk="1" hangingPunct="1"/>
            <a:r>
              <a:rPr lang="es-ES_tradnl" sz="1800">
                <a:solidFill>
                  <a:srgbClr val="FFFFFF"/>
                </a:solidFill>
              </a:rPr>
              <a:t>2.- Sin extensión de beneficios por parte del Empleador (Art.19 Nº2 CPE)</a:t>
            </a:r>
          </a:p>
        </p:txBody>
      </p:sp>
      <p:sp>
        <p:nvSpPr>
          <p:cNvPr id="10" name="Rectángulo 9"/>
          <p:cNvSpPr/>
          <p:nvPr/>
        </p:nvSpPr>
        <p:spPr>
          <a:xfrm>
            <a:off x="73026" y="2764800"/>
            <a:ext cx="4393678" cy="72576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just">
              <a:defRPr/>
            </a:pPr>
            <a:r>
              <a:rPr lang="es-ES_tradnl" dirty="0"/>
              <a:t>3.- Negociaciones obligatorias con Sindicatos </a:t>
            </a:r>
            <a:r>
              <a:rPr lang="es-ES_tradnl" dirty="0" err="1"/>
              <a:t>Interempresas</a:t>
            </a:r>
            <a:endParaRPr lang="es-ES_tradnl" dirty="0"/>
          </a:p>
        </p:txBody>
      </p:sp>
      <p:sp>
        <p:nvSpPr>
          <p:cNvPr id="11" name="Rectángulo 10"/>
          <p:cNvSpPr/>
          <p:nvPr/>
        </p:nvSpPr>
        <p:spPr>
          <a:xfrm>
            <a:off x="5140597" y="2764800"/>
            <a:ext cx="3473143" cy="7430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s-ES" dirty="0"/>
              <a:t>4.- Con una misma Normativa para Pymes y Grandes empresas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457200" y="1009650"/>
            <a:ext cx="8229600" cy="5413375"/>
          </a:xfrm>
        </p:spPr>
        <p:txBody>
          <a:bodyPr>
            <a:normAutofit/>
          </a:bodyPr>
          <a:lstStyle/>
          <a:p>
            <a:pPr marL="0" indent="0" eaLnBrk="1" hangingPunct="1">
              <a:lnSpc>
                <a:spcPct val="80000"/>
              </a:lnSpc>
              <a:buFont typeface="Wingdings 2" panose="05020102010507070707" pitchFamily="18" charset="2"/>
              <a:buNone/>
            </a:pPr>
            <a:endParaRPr lang="es-CL" sz="800" smtClean="0">
              <a:ea typeface="ＭＳ Ｐゴシック" charset="-128"/>
            </a:endParaRPr>
          </a:p>
          <a:p>
            <a:pPr marL="0" indent="0" eaLnBrk="1" hangingPunct="1">
              <a:lnSpc>
                <a:spcPct val="80000"/>
              </a:lnSpc>
              <a:buFont typeface="Wingdings 2" panose="05020102010507070707" pitchFamily="18" charset="2"/>
              <a:buNone/>
            </a:pPr>
            <a:endParaRPr lang="es-CL" sz="2400" smtClean="0">
              <a:ea typeface="ＭＳ Ｐゴシック" charset="-128"/>
            </a:endParaRPr>
          </a:p>
          <a:p>
            <a:pPr marL="0" indent="0" algn="just" eaLnBrk="1" hangingPunct="1">
              <a:lnSpc>
                <a:spcPct val="80000"/>
              </a:lnSpc>
              <a:buFont typeface="Wingdings 2" panose="05020102010507070707" pitchFamily="18" charset="2"/>
              <a:buNone/>
            </a:pPr>
            <a:r>
              <a:rPr lang="es-ES_tradnl" sz="2400" b="1" u="sng" smtClean="0">
                <a:solidFill>
                  <a:srgbClr val="0BD0D9"/>
                </a:solidFill>
                <a:ea typeface="ＭＳ Ｐゴシック" charset="-128"/>
              </a:rPr>
              <a:t> Perú</a:t>
            </a:r>
            <a:r>
              <a:rPr lang="es-ES_tradnl" sz="2400" smtClean="0">
                <a:solidFill>
                  <a:srgbClr val="0BD0D9"/>
                </a:solidFill>
                <a:ea typeface="ＭＳ Ｐゴシック" charset="-128"/>
              </a:rPr>
              <a:t>: </a:t>
            </a:r>
            <a:r>
              <a:rPr lang="es-CL" sz="2400" b="1" u="sng" smtClean="0">
                <a:solidFill>
                  <a:srgbClr val="FF0000"/>
                </a:solidFill>
                <a:ea typeface="ＭＳ Ｐゴシック" charset="-128"/>
              </a:rPr>
              <a:t>20</a:t>
            </a:r>
            <a:r>
              <a:rPr lang="es-CL" sz="2400" b="1" u="sng" smtClean="0">
                <a:ea typeface="ＭＳ Ｐゴシック" charset="-128"/>
              </a:rPr>
              <a:t> trabajadores</a:t>
            </a:r>
            <a:r>
              <a:rPr lang="es-CL" sz="2400" smtClean="0">
                <a:ea typeface="ＭＳ Ｐゴシック" charset="-128"/>
              </a:rPr>
              <a:t> tratándose de sindicato de empresa.</a:t>
            </a:r>
            <a:endParaRPr lang="es-ES_tradnl" sz="2400" smtClean="0">
              <a:ea typeface="ＭＳ Ｐゴシック" charset="-128"/>
            </a:endParaRPr>
          </a:p>
          <a:p>
            <a:pPr marL="0" indent="0" algn="just" eaLnBrk="1" hangingPunct="1">
              <a:lnSpc>
                <a:spcPct val="80000"/>
              </a:lnSpc>
              <a:buFont typeface="Wingdings 2" panose="05020102010507070707" pitchFamily="18" charset="2"/>
              <a:buNone/>
            </a:pPr>
            <a:r>
              <a:rPr lang="es-ES_tradnl" sz="1200" smtClean="0">
                <a:ea typeface="ＭＳ Ｐゴシック" charset="-128"/>
              </a:rPr>
              <a:t>            </a:t>
            </a:r>
            <a:r>
              <a:rPr lang="es-ES_tradnl" sz="1200" smtClean="0">
                <a:solidFill>
                  <a:srgbClr val="0000FF"/>
                </a:solidFill>
                <a:ea typeface="ＭＳ Ｐゴシック" charset="-128"/>
              </a:rPr>
              <a:t>        </a:t>
            </a:r>
            <a:r>
              <a:rPr lang="es-ES_tradnl" sz="1200" u="sng" smtClean="0">
                <a:solidFill>
                  <a:srgbClr val="0000FF"/>
                </a:solidFill>
                <a:ea typeface="ＭＳ Ｐゴシック" charset="-128"/>
                <a:hlinkClick r:id="rId2"/>
              </a:rPr>
              <a:t>http://www.mintra.gob.pe/mostrarContenido.php?id=341</a:t>
            </a:r>
            <a:endParaRPr lang="es-CL" sz="1200" smtClean="0">
              <a:solidFill>
                <a:srgbClr val="0000FF"/>
              </a:solidFill>
              <a:ea typeface="ＭＳ Ｐゴシック" charset="-128"/>
            </a:endParaRPr>
          </a:p>
          <a:p>
            <a:pPr marL="0" indent="0" algn="just" eaLnBrk="1" hangingPunct="1">
              <a:lnSpc>
                <a:spcPct val="80000"/>
              </a:lnSpc>
              <a:buFont typeface="Wingdings 2" panose="05020102010507070707" pitchFamily="18" charset="2"/>
              <a:buNone/>
            </a:pPr>
            <a:endParaRPr lang="es-ES_tradnl" sz="1200" smtClean="0">
              <a:ea typeface="ＭＳ Ｐゴシック" charset="-128"/>
            </a:endParaRPr>
          </a:p>
          <a:p>
            <a:pPr marL="0" indent="0" algn="just" eaLnBrk="1" hangingPunct="1">
              <a:lnSpc>
                <a:spcPct val="80000"/>
              </a:lnSpc>
              <a:buFont typeface="Wingdings 2" panose="05020102010507070707" pitchFamily="18" charset="2"/>
              <a:buNone/>
            </a:pPr>
            <a:r>
              <a:rPr lang="es-CL" sz="2400" b="1" u="sng" smtClean="0">
                <a:solidFill>
                  <a:srgbClr val="0BD0D9"/>
                </a:solidFill>
                <a:ea typeface="ＭＳ Ｐゴシック" charset="-128"/>
              </a:rPr>
              <a:t>Colombia</a:t>
            </a:r>
            <a:r>
              <a:rPr lang="es-CL" sz="2400" smtClean="0">
                <a:solidFill>
                  <a:srgbClr val="0BD0D9"/>
                </a:solidFill>
                <a:ea typeface="ＭＳ Ｐゴシック" charset="-128"/>
              </a:rPr>
              <a:t>: </a:t>
            </a:r>
            <a:r>
              <a:rPr lang="es-ES_tradnl" altLang="es-ES" sz="2400" smtClean="0">
                <a:ea typeface="ＭＳ Ｐゴシック" charset="-128"/>
              </a:rPr>
              <a:t>“</a:t>
            </a:r>
            <a:r>
              <a:rPr lang="es-ES_tradnl" sz="2400" smtClean="0">
                <a:ea typeface="ＭＳ Ｐゴシック" charset="-128"/>
              </a:rPr>
              <a:t>Todo sindicato de trabajadores necesita para constituirse o subsistir un </a:t>
            </a:r>
            <a:r>
              <a:rPr lang="es-ES_tradnl" sz="2400" b="1" u="sng" smtClean="0">
                <a:ea typeface="ＭＳ Ｐゴシック" charset="-128"/>
              </a:rPr>
              <a:t>número no inferior a </a:t>
            </a:r>
            <a:r>
              <a:rPr lang="es-ES_tradnl" sz="2400" b="1" u="sng" smtClean="0">
                <a:solidFill>
                  <a:srgbClr val="FF0000"/>
                </a:solidFill>
                <a:ea typeface="ＭＳ Ｐゴシック" charset="-128"/>
              </a:rPr>
              <a:t>25</a:t>
            </a:r>
            <a:r>
              <a:rPr lang="es-ES_tradnl" sz="2400" b="1" u="sng" smtClean="0">
                <a:ea typeface="ＭＳ Ｐゴシック" charset="-128"/>
              </a:rPr>
              <a:t> afiliados</a:t>
            </a:r>
            <a:r>
              <a:rPr lang="es-ES_tradnl" sz="2400" smtClean="0">
                <a:ea typeface="ＭＳ Ｐゴシック" charset="-128"/>
              </a:rPr>
              <a:t>...</a:t>
            </a:r>
            <a:r>
              <a:rPr lang="es-ES_tradnl" altLang="es-ES" sz="2400" smtClean="0">
                <a:ea typeface="ＭＳ Ｐゴシック" charset="-128"/>
              </a:rPr>
              <a:t>”</a:t>
            </a:r>
            <a:r>
              <a:rPr lang="es-ES_tradnl" sz="2400" smtClean="0">
                <a:ea typeface="ＭＳ Ｐゴシック" charset="-128"/>
              </a:rPr>
              <a:t> </a:t>
            </a:r>
            <a:endParaRPr lang="es-CL" sz="2400" smtClean="0">
              <a:ea typeface="ＭＳ Ｐゴシック" charset="-128"/>
            </a:endParaRPr>
          </a:p>
          <a:p>
            <a:pPr marL="0" indent="0" algn="just" eaLnBrk="1" hangingPunct="1">
              <a:lnSpc>
                <a:spcPct val="80000"/>
              </a:lnSpc>
              <a:buFont typeface="Wingdings 2" panose="05020102010507070707" pitchFamily="18" charset="2"/>
              <a:buNone/>
            </a:pPr>
            <a:r>
              <a:rPr lang="es-CL" sz="1200" smtClean="0">
                <a:ea typeface="ＭＳ Ｐゴシック" charset="-128"/>
              </a:rPr>
              <a:t>                     </a:t>
            </a:r>
            <a:r>
              <a:rPr lang="es-ES" sz="1200" u="sng" smtClean="0">
                <a:solidFill>
                  <a:srgbClr val="0000FF"/>
                </a:solidFill>
                <a:ea typeface="ＭＳ Ｐゴシック" charset="-128"/>
                <a:hlinkClick r:id="rId3"/>
              </a:rPr>
              <a:t>http://consultas-laborales.com.co/index.php?option=com_content&amp;view=article&amp;id=271&amp;Itemid=1</a:t>
            </a:r>
            <a:endParaRPr lang="es-CL" sz="1200" smtClean="0">
              <a:solidFill>
                <a:srgbClr val="0000FF"/>
              </a:solidFill>
              <a:ea typeface="ＭＳ Ｐゴシック" charset="-128"/>
            </a:endParaRPr>
          </a:p>
          <a:p>
            <a:pPr marL="0" indent="0" algn="just" eaLnBrk="1" hangingPunct="1">
              <a:lnSpc>
                <a:spcPct val="80000"/>
              </a:lnSpc>
              <a:buFont typeface="Wingdings 2" panose="05020102010507070707" pitchFamily="18" charset="2"/>
              <a:buNone/>
            </a:pPr>
            <a:endParaRPr lang="es-ES_tradnl" sz="1200" smtClean="0">
              <a:ea typeface="ＭＳ Ｐゴシック" charset="-128"/>
            </a:endParaRPr>
          </a:p>
          <a:p>
            <a:pPr marL="0" indent="0" algn="just" eaLnBrk="1" hangingPunct="1">
              <a:lnSpc>
                <a:spcPct val="80000"/>
              </a:lnSpc>
              <a:buFont typeface="Wingdings 2" panose="05020102010507070707" pitchFamily="18" charset="2"/>
              <a:buNone/>
            </a:pPr>
            <a:r>
              <a:rPr lang="es-ES_tradnl" sz="2400" b="1" u="sng" smtClean="0">
                <a:solidFill>
                  <a:srgbClr val="0BD0D9"/>
                </a:solidFill>
                <a:ea typeface="ＭＳ Ｐゴシック" charset="-128"/>
              </a:rPr>
              <a:t>Mexico: </a:t>
            </a:r>
            <a:r>
              <a:rPr lang="es-CL" sz="2400" smtClean="0">
                <a:ea typeface="ＭＳ Ｐゴシック" charset="-128"/>
              </a:rPr>
              <a:t>Por lo menos </a:t>
            </a:r>
            <a:r>
              <a:rPr lang="es-CL" sz="2400" smtClean="0">
                <a:solidFill>
                  <a:srgbClr val="FF0000"/>
                </a:solidFill>
                <a:ea typeface="ＭＳ Ｐゴシック" charset="-128"/>
              </a:rPr>
              <a:t>20 </a:t>
            </a:r>
            <a:r>
              <a:rPr lang="es-CL" sz="2400" smtClean="0">
                <a:ea typeface="ＭＳ Ｐゴシック" charset="-128"/>
              </a:rPr>
              <a:t> en servicio activo. </a:t>
            </a:r>
            <a:endParaRPr lang="es-ES_tradnl" sz="2400" smtClean="0">
              <a:ea typeface="ＭＳ Ｐゴシック" charset="-128"/>
            </a:endParaRPr>
          </a:p>
          <a:p>
            <a:pPr marL="0" indent="0" algn="just" eaLnBrk="1" hangingPunct="1">
              <a:lnSpc>
                <a:spcPct val="80000"/>
              </a:lnSpc>
              <a:buFont typeface="Wingdings 2" panose="05020102010507070707" pitchFamily="18" charset="2"/>
              <a:buNone/>
            </a:pPr>
            <a:r>
              <a:rPr lang="es-ES_tradnl" sz="1200" smtClean="0">
                <a:ea typeface="ＭＳ Ｐゴシック" charset="-128"/>
              </a:rPr>
              <a:t> </a:t>
            </a:r>
            <a:r>
              <a:rPr lang="es-ES_tradnl" sz="1200" u="sng" smtClean="0">
                <a:solidFill>
                  <a:srgbClr val="0000FF"/>
                </a:solidFill>
                <a:ea typeface="ＭＳ Ｐゴシック" charset="-128"/>
                <a:hlinkClick r:id="rId4"/>
              </a:rPr>
              <a:t>http://www.unt.org.mx/docs/guiasnd2.htm</a:t>
            </a:r>
            <a:r>
              <a:rPr lang="es-CL" sz="1200" smtClean="0">
                <a:solidFill>
                  <a:schemeClr val="accent1"/>
                </a:solidFill>
                <a:ea typeface="ＭＳ Ｐゴシック" charset="-128"/>
              </a:rPr>
              <a:t>	</a:t>
            </a:r>
          </a:p>
          <a:p>
            <a:pPr marL="0" indent="0" algn="just" eaLnBrk="1" hangingPunct="1">
              <a:lnSpc>
                <a:spcPct val="80000"/>
              </a:lnSpc>
              <a:buFont typeface="Wingdings 2" panose="05020102010507070707" pitchFamily="18" charset="2"/>
              <a:buNone/>
            </a:pPr>
            <a:r>
              <a:rPr lang="es-ES" sz="1200" u="sng" smtClean="0">
                <a:solidFill>
                  <a:schemeClr val="accent1"/>
                </a:solidFill>
                <a:ea typeface="ＭＳ Ｐゴシック" charset="-128"/>
                <a:hlinkClick r:id="rId5"/>
              </a:rPr>
              <a:t>http://mexico.justia.com/federales/leyes/ley-federal-del-trabajo/titulo-septimo/capitulo-ii/#articulo-356</a:t>
            </a:r>
            <a:endParaRPr lang="es-CL" sz="1200" smtClean="0">
              <a:solidFill>
                <a:schemeClr val="accent1"/>
              </a:solidFill>
              <a:ea typeface="ＭＳ Ｐゴシック" charset="-128"/>
            </a:endParaRPr>
          </a:p>
          <a:p>
            <a:pPr marL="0" indent="0" algn="just" eaLnBrk="1" hangingPunct="1">
              <a:lnSpc>
                <a:spcPct val="80000"/>
              </a:lnSpc>
              <a:buFont typeface="Wingdings 2" panose="05020102010507070707" pitchFamily="18" charset="2"/>
              <a:buNone/>
            </a:pPr>
            <a:endParaRPr lang="es-CL" sz="2400" smtClean="0">
              <a:ea typeface="ＭＳ Ｐゴシック" charset="-128"/>
            </a:endParaRPr>
          </a:p>
          <a:p>
            <a:pPr marL="0" indent="0" algn="just" eaLnBrk="1" hangingPunct="1">
              <a:lnSpc>
                <a:spcPct val="80000"/>
              </a:lnSpc>
              <a:buFont typeface="Wingdings 2" panose="05020102010507070707" pitchFamily="18" charset="2"/>
              <a:buNone/>
            </a:pPr>
            <a:r>
              <a:rPr lang="es-CL" sz="2400" smtClean="0">
                <a:solidFill>
                  <a:srgbClr val="3366FF"/>
                </a:solidFill>
                <a:ea typeface="ＭＳ Ｐゴシック" charset="-128"/>
              </a:rPr>
              <a:t> </a:t>
            </a:r>
            <a:r>
              <a:rPr lang="es-CL" sz="2400" b="1" u="sng" smtClean="0">
                <a:solidFill>
                  <a:srgbClr val="0BD0D9"/>
                </a:solidFill>
                <a:ea typeface="ＭＳ Ｐゴシック" charset="-128"/>
              </a:rPr>
              <a:t>Venezuela</a:t>
            </a:r>
            <a:r>
              <a:rPr lang="es-CL" sz="2400" smtClean="0">
                <a:solidFill>
                  <a:srgbClr val="0BD0D9"/>
                </a:solidFill>
                <a:ea typeface="ＭＳ Ｐゴシック" charset="-128"/>
              </a:rPr>
              <a:t>: </a:t>
            </a:r>
            <a:r>
              <a:rPr lang="es-CL" sz="2400" smtClean="0">
                <a:solidFill>
                  <a:srgbClr val="FF0000"/>
                </a:solidFill>
                <a:ea typeface="ＭＳ Ｐゴシック" charset="-128"/>
              </a:rPr>
              <a:t>20</a:t>
            </a:r>
            <a:r>
              <a:rPr lang="es-CL" sz="2400" smtClean="0">
                <a:ea typeface="ＭＳ Ｐゴシック" charset="-128"/>
              </a:rPr>
              <a:t> o más trabajadores </a:t>
            </a:r>
          </a:p>
          <a:p>
            <a:pPr marL="0" indent="0" algn="just" eaLnBrk="1" hangingPunct="1">
              <a:lnSpc>
                <a:spcPct val="80000"/>
              </a:lnSpc>
              <a:buFont typeface="Wingdings 2" panose="05020102010507070707" pitchFamily="18" charset="2"/>
              <a:buNone/>
            </a:pPr>
            <a:r>
              <a:rPr lang="es-ES" sz="1200" u="sng" smtClean="0">
                <a:ea typeface="ＭＳ Ｐゴシック" charset="-128"/>
                <a:hlinkClick r:id="rId6"/>
              </a:rPr>
              <a:t>http://www.lottt.gob.ve/ley-del-trabajo/titulo-vii/</a:t>
            </a:r>
            <a:endParaRPr lang="es-CL" sz="1200" smtClean="0">
              <a:ea typeface="ＭＳ Ｐゴシック" charset="-128"/>
            </a:endParaRPr>
          </a:p>
          <a:p>
            <a:pPr marL="0" indent="0" algn="just" eaLnBrk="1" hangingPunct="1">
              <a:lnSpc>
                <a:spcPct val="80000"/>
              </a:lnSpc>
              <a:buFont typeface="Wingdings 2" panose="05020102010507070707" pitchFamily="18" charset="2"/>
              <a:buNone/>
            </a:pPr>
            <a:endParaRPr lang="es-CL" sz="1200" smtClean="0">
              <a:ea typeface="ＭＳ Ｐゴシック" charset="-128"/>
            </a:endParaRPr>
          </a:p>
          <a:p>
            <a:pPr marL="0" indent="0" algn="just" eaLnBrk="1" hangingPunct="1">
              <a:lnSpc>
                <a:spcPct val="80000"/>
              </a:lnSpc>
              <a:buFont typeface="Wingdings 2" panose="05020102010507070707" pitchFamily="18" charset="2"/>
              <a:buNone/>
            </a:pPr>
            <a:r>
              <a:rPr lang="es-CL" sz="2400" b="1" u="sng" smtClean="0">
                <a:solidFill>
                  <a:srgbClr val="0BD0D9"/>
                </a:solidFill>
                <a:ea typeface="ＭＳ Ｐゴシック" charset="-128"/>
              </a:rPr>
              <a:t>Panamá</a:t>
            </a:r>
            <a:r>
              <a:rPr lang="es-CL" sz="2400" smtClean="0">
                <a:solidFill>
                  <a:srgbClr val="0BD0D9"/>
                </a:solidFill>
                <a:ea typeface="ＭＳ Ｐゴシック" charset="-128"/>
              </a:rPr>
              <a:t>:  </a:t>
            </a:r>
            <a:r>
              <a:rPr lang="es-CL" sz="2400" smtClean="0">
                <a:solidFill>
                  <a:srgbClr val="FF0000"/>
                </a:solidFill>
                <a:ea typeface="ＭＳ Ｐゴシック" charset="-128"/>
              </a:rPr>
              <a:t>40</a:t>
            </a:r>
            <a:r>
              <a:rPr lang="es-CL" sz="2400" smtClean="0">
                <a:ea typeface="ＭＳ Ｐゴシック" charset="-128"/>
              </a:rPr>
              <a:t> miembros.</a:t>
            </a:r>
          </a:p>
          <a:p>
            <a:pPr marL="0" indent="0" algn="just" eaLnBrk="1" hangingPunct="1">
              <a:lnSpc>
                <a:spcPct val="80000"/>
              </a:lnSpc>
              <a:buFont typeface="Wingdings 2" panose="05020102010507070707" pitchFamily="18" charset="2"/>
              <a:buNone/>
            </a:pPr>
            <a:r>
              <a:rPr lang="es-CL" sz="1200" smtClean="0">
                <a:ea typeface="ＭＳ Ｐゴシック" charset="-128"/>
              </a:rPr>
              <a:t> </a:t>
            </a:r>
            <a:r>
              <a:rPr lang="es-CL" sz="1200" u="sng" smtClean="0">
                <a:ea typeface="ＭＳ Ｐゴシック" charset="-128"/>
                <a:hlinkClick r:id="rId7"/>
              </a:rPr>
              <a:t>http://www.legalinfo-panama.com/legislacion/laboral/codtrabC1.pdf</a:t>
            </a:r>
            <a:endParaRPr lang="es-CL" sz="1200" smtClean="0">
              <a:ea typeface="ＭＳ Ｐゴシック"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457200" y="1009650"/>
            <a:ext cx="8229600" cy="5413375"/>
          </a:xfrm>
        </p:spPr>
        <p:txBody>
          <a:bodyPr>
            <a:normAutofit/>
          </a:bodyPr>
          <a:lstStyle/>
          <a:p>
            <a:pPr marL="0" indent="0" algn="just" eaLnBrk="1" hangingPunct="1">
              <a:lnSpc>
                <a:spcPct val="90000"/>
              </a:lnSpc>
              <a:buFont typeface="Wingdings 2" panose="05020102010507070707" pitchFamily="18" charset="2"/>
              <a:buNone/>
            </a:pPr>
            <a:endParaRPr lang="es-CL" sz="2400" smtClean="0">
              <a:ea typeface="ＭＳ Ｐゴシック" charset="-128"/>
            </a:endParaRPr>
          </a:p>
          <a:p>
            <a:pPr marL="0" indent="0" algn="just" eaLnBrk="1" hangingPunct="1">
              <a:lnSpc>
                <a:spcPct val="110000"/>
              </a:lnSpc>
              <a:buFont typeface="Wingdings" panose="05000000000000000000" pitchFamily="2" charset="2"/>
              <a:buChar char="Ø"/>
            </a:pPr>
            <a:r>
              <a:rPr lang="es-CL" sz="2200" b="1" u="sng" smtClean="0">
                <a:ea typeface="ＭＳ Ｐゴシック" charset="-128"/>
              </a:rPr>
              <a:t>Art.506 ter</a:t>
            </a:r>
            <a:r>
              <a:rPr lang="es-CL" sz="2200" smtClean="0">
                <a:ea typeface="ＭＳ Ｐゴシック" charset="-128"/>
              </a:rPr>
              <a:t>:  Hasta </a:t>
            </a:r>
            <a:r>
              <a:rPr lang="es-CL" sz="2200" smtClean="0">
                <a:solidFill>
                  <a:srgbClr val="FF0000"/>
                </a:solidFill>
                <a:ea typeface="ＭＳ Ｐゴシック" charset="-128"/>
              </a:rPr>
              <a:t>49</a:t>
            </a:r>
            <a:r>
              <a:rPr lang="es-CL" sz="2200" smtClean="0">
                <a:ea typeface="ＭＳ Ｐゴシック" charset="-128"/>
              </a:rPr>
              <a:t> trabajadores </a:t>
            </a:r>
            <a:r>
              <a:rPr lang="es-CL" sz="2200" smtClean="0">
                <a:solidFill>
                  <a:srgbClr val="0BD0D9"/>
                </a:solidFill>
                <a:ea typeface="ＭＳ Ｐゴシック" charset="-128"/>
              </a:rPr>
              <a:t>sustitución</a:t>
            </a:r>
            <a:r>
              <a:rPr lang="es-CL" sz="2200" smtClean="0">
                <a:solidFill>
                  <a:schemeClr val="accent2"/>
                </a:solidFill>
                <a:ea typeface="ＭＳ Ｐゴシック" charset="-128"/>
              </a:rPr>
              <a:t> </a:t>
            </a:r>
            <a:r>
              <a:rPr lang="es-CL" sz="2200" smtClean="0">
                <a:ea typeface="ＭＳ Ｐゴシック" charset="-128"/>
              </a:rPr>
              <a:t>de multa.</a:t>
            </a:r>
          </a:p>
          <a:p>
            <a:pPr marL="0" indent="0" algn="just" eaLnBrk="1" hangingPunct="1">
              <a:lnSpc>
                <a:spcPct val="110000"/>
              </a:lnSpc>
              <a:buFont typeface="Wingdings" panose="05000000000000000000" pitchFamily="2" charset="2"/>
              <a:buChar char="Ø"/>
            </a:pPr>
            <a:r>
              <a:rPr lang="es-CL" sz="2200" b="1" u="sng" smtClean="0">
                <a:ea typeface="ＭＳ Ｐゴシック" charset="-128"/>
              </a:rPr>
              <a:t>Art.1º D.S. Nº54  1969</a:t>
            </a:r>
            <a:r>
              <a:rPr lang="es-CL" sz="2200" smtClean="0">
                <a:ea typeface="ＭＳ Ｐゴシック" charset="-128"/>
              </a:rPr>
              <a:t>: Desde </a:t>
            </a:r>
            <a:r>
              <a:rPr lang="es-CL" sz="2200" smtClean="0">
                <a:solidFill>
                  <a:srgbClr val="FF0000"/>
                </a:solidFill>
                <a:ea typeface="ＭＳ Ｐゴシック" charset="-128"/>
              </a:rPr>
              <a:t>25</a:t>
            </a:r>
            <a:r>
              <a:rPr lang="es-CL" sz="2200" smtClean="0">
                <a:ea typeface="ＭＳ Ｐゴシック" charset="-128"/>
              </a:rPr>
              <a:t> trabajadores </a:t>
            </a:r>
            <a:r>
              <a:rPr lang="es-CL" sz="2200" smtClean="0">
                <a:solidFill>
                  <a:srgbClr val="0BD0D9"/>
                </a:solidFill>
                <a:ea typeface="ＭＳ Ｐゴシック" charset="-128"/>
              </a:rPr>
              <a:t>Comité paritario </a:t>
            </a:r>
            <a:r>
              <a:rPr lang="es-CL" sz="2200" smtClean="0">
                <a:ea typeface="ＭＳ Ｐゴシック" charset="-128"/>
              </a:rPr>
              <a:t>de Higiene y Seguridad compuesto por 3 representantes del empleador y 3 de representantes de los trabajadores.</a:t>
            </a:r>
          </a:p>
          <a:p>
            <a:pPr marL="0" indent="0" algn="just" eaLnBrk="1" hangingPunct="1">
              <a:lnSpc>
                <a:spcPct val="110000"/>
              </a:lnSpc>
              <a:buFont typeface="Wingdings" panose="05000000000000000000" pitchFamily="2" charset="2"/>
              <a:buChar char="Ø"/>
            </a:pPr>
            <a:r>
              <a:rPr lang="es-CL" sz="2200" b="1" u="sng" smtClean="0">
                <a:ea typeface="ＭＳ Ｐゴシック" charset="-128"/>
              </a:rPr>
              <a:t>Art.235</a:t>
            </a:r>
            <a:r>
              <a:rPr lang="es-CL" sz="2200" smtClean="0">
                <a:ea typeface="ＭＳ Ｐゴシック" charset="-128"/>
              </a:rPr>
              <a:t>: Con </a:t>
            </a:r>
            <a:r>
              <a:rPr lang="es-CL" sz="2200" smtClean="0">
                <a:solidFill>
                  <a:srgbClr val="FF0000"/>
                </a:solidFill>
                <a:ea typeface="ＭＳ Ｐゴシック" charset="-128"/>
              </a:rPr>
              <a:t>25</a:t>
            </a:r>
            <a:r>
              <a:rPr lang="es-CL" sz="2200" smtClean="0">
                <a:ea typeface="ＭＳ Ｐゴシック" charset="-128"/>
              </a:rPr>
              <a:t> trabajadores se tiene 3 dirigentes sindicales;</a:t>
            </a:r>
          </a:p>
          <a:p>
            <a:pPr marL="0" indent="0" algn="just" eaLnBrk="1" hangingPunct="1">
              <a:lnSpc>
                <a:spcPct val="110000"/>
              </a:lnSpc>
              <a:buFont typeface="Wingdings" panose="05000000000000000000" pitchFamily="2" charset="2"/>
              <a:buChar char="Ø"/>
            </a:pPr>
            <a:r>
              <a:rPr lang="es-CL" sz="2200" b="1" u="sng" smtClean="0">
                <a:ea typeface="ＭＳ Ｐゴシック" charset="-128"/>
              </a:rPr>
              <a:t>Mayoría absoluta </a:t>
            </a:r>
            <a:r>
              <a:rPr lang="es-CL" sz="2200" smtClean="0">
                <a:ea typeface="ＭＳ Ｐゴシック" charset="-128"/>
              </a:rPr>
              <a:t>en una </a:t>
            </a:r>
            <a:r>
              <a:rPr lang="es-CL" sz="2200" smtClean="0">
                <a:solidFill>
                  <a:srgbClr val="0BD0D9"/>
                </a:solidFill>
                <a:ea typeface="ＭＳ Ｐゴシック" charset="-128"/>
              </a:rPr>
              <a:t>pequeña empresa </a:t>
            </a:r>
            <a:r>
              <a:rPr lang="es-CL" sz="2200" smtClean="0">
                <a:ea typeface="ＭＳ Ｐゴシック" charset="-128"/>
              </a:rPr>
              <a:t>(</a:t>
            </a:r>
            <a:r>
              <a:rPr lang="es-CL" sz="2200" smtClean="0">
                <a:solidFill>
                  <a:srgbClr val="FF0000"/>
                </a:solidFill>
                <a:ea typeface="ＭＳ Ｐゴシック" charset="-128"/>
              </a:rPr>
              <a:t>25</a:t>
            </a:r>
            <a:r>
              <a:rPr lang="es-CL" sz="2200" smtClean="0">
                <a:ea typeface="ＭＳ Ｐゴシック" charset="-128"/>
              </a:rPr>
              <a:t>/49)</a:t>
            </a:r>
          </a:p>
          <a:p>
            <a:pPr marL="0" indent="0" algn="just" eaLnBrk="1" hangingPunct="1">
              <a:lnSpc>
                <a:spcPct val="110000"/>
              </a:lnSpc>
              <a:buFont typeface="Wingdings" panose="05000000000000000000" pitchFamily="2" charset="2"/>
              <a:buChar char="Ø"/>
            </a:pPr>
            <a:r>
              <a:rPr lang="es-CL" sz="2200" b="1" u="sng" smtClean="0">
                <a:ea typeface="ＭＳ Ｐゴシック" charset="-128"/>
              </a:rPr>
              <a:t>Ley 20.416 </a:t>
            </a:r>
            <a:r>
              <a:rPr lang="es-CL" sz="2200" smtClean="0">
                <a:ea typeface="ＭＳ Ｐゴシック" charset="-128"/>
              </a:rPr>
              <a:t>Micro 1 a 9; Pequeña de 10 a 49 (</a:t>
            </a:r>
            <a:r>
              <a:rPr lang="es-CL" sz="2200" smtClean="0">
                <a:solidFill>
                  <a:srgbClr val="0BD0D9"/>
                </a:solidFill>
                <a:ea typeface="ＭＳ Ｐゴシック" charset="-128"/>
              </a:rPr>
              <a:t>8 trabajadores no corresponde a ningún criterio</a:t>
            </a:r>
            <a:r>
              <a:rPr lang="es-CL" sz="2200" smtClean="0">
                <a:ea typeface="ＭＳ Ｐゴシック" charset="-128"/>
              </a:rPr>
              <a:t>)</a:t>
            </a:r>
          </a:p>
          <a:p>
            <a:pPr marL="0" indent="0" algn="just" eaLnBrk="1" hangingPunct="1">
              <a:lnSpc>
                <a:spcPct val="110000"/>
              </a:lnSpc>
              <a:buFont typeface="Wingdings" panose="05000000000000000000" pitchFamily="2" charset="2"/>
              <a:buChar char="Ø"/>
            </a:pPr>
            <a:r>
              <a:rPr lang="es-CL" sz="2200" b="1" u="sng" smtClean="0">
                <a:ea typeface="ＭＳ Ｐゴシック" charset="-128"/>
              </a:rPr>
              <a:t>Ley 20.760</a:t>
            </a:r>
            <a:r>
              <a:rPr lang="es-CL" sz="2200" smtClean="0">
                <a:ea typeface="ＭＳ Ｐゴシック" charset="-128"/>
              </a:rPr>
              <a:t>: Se había fijado el N° de 8 trabajadores para constituir un sindicato </a:t>
            </a:r>
            <a:r>
              <a:rPr lang="es-CL" sz="2200" smtClean="0">
                <a:solidFill>
                  <a:srgbClr val="0BD0D9"/>
                </a:solidFill>
                <a:ea typeface="ＭＳ Ｐゴシック" charset="-128"/>
              </a:rPr>
              <a:t>solo para evitar el Multirut</a:t>
            </a:r>
            <a:r>
              <a:rPr lang="es-CL" sz="2200" smtClean="0">
                <a:ea typeface="ＭＳ Ｐゴシック" charset="-128"/>
              </a:rPr>
              <a:t>, hoy el Multirut es legalmente ilícito.</a:t>
            </a:r>
          </a:p>
          <a:p>
            <a:pPr marL="0" indent="0" algn="just" eaLnBrk="1" hangingPunct="1">
              <a:lnSpc>
                <a:spcPct val="110000"/>
              </a:lnSpc>
              <a:buFont typeface="Wingdings" panose="05000000000000000000" pitchFamily="2" charset="2"/>
              <a:buChar char="Ø"/>
            </a:pPr>
            <a:r>
              <a:rPr lang="es-CL" sz="2200" smtClean="0">
                <a:ea typeface="ＭＳ Ｐゴシック" charset="-128"/>
              </a:rPr>
              <a:t>DL.2757 Asoc. Gremiales</a:t>
            </a:r>
            <a:endParaRPr lang="es-CL" sz="1100" smtClean="0">
              <a:ea typeface="ＭＳ Ｐゴシック" charset="-128"/>
            </a:endParaRPr>
          </a:p>
          <a:p>
            <a:pPr marL="0" indent="0" eaLnBrk="1" hangingPunct="1">
              <a:lnSpc>
                <a:spcPct val="90000"/>
              </a:lnSpc>
              <a:buFont typeface="Wingdings 2" panose="05020102010507070707" pitchFamily="18" charset="2"/>
              <a:buNone/>
            </a:pPr>
            <a:endParaRPr lang="es-CL" sz="2200" smtClean="0">
              <a:ea typeface="ＭＳ Ｐゴシック" charset="-128"/>
            </a:endParaRPr>
          </a:p>
          <a:p>
            <a:pPr marL="0" indent="0" eaLnBrk="1" hangingPunct="1">
              <a:lnSpc>
                <a:spcPct val="90000"/>
              </a:lnSpc>
              <a:buFont typeface="Wingdings 2" panose="05020102010507070707" pitchFamily="18" charset="2"/>
              <a:buNone/>
            </a:pPr>
            <a:endParaRPr lang="es-CL" sz="2200" smtClean="0">
              <a:ea typeface="ＭＳ Ｐゴシック" charset="-128"/>
            </a:endParaRPr>
          </a:p>
        </p:txBody>
      </p:sp>
      <p:sp>
        <p:nvSpPr>
          <p:cNvPr id="2" name="CuadroTexto 1"/>
          <p:cNvSpPr txBox="1">
            <a:spLocks noChangeArrowheads="1"/>
          </p:cNvSpPr>
          <p:nvPr/>
        </p:nvSpPr>
        <p:spPr bwMode="auto">
          <a:xfrm>
            <a:off x="3765550" y="565150"/>
            <a:ext cx="4921250" cy="584200"/>
          </a:xfrm>
          <a:prstGeom prst="rect">
            <a:avLst/>
          </a:prstGeom>
          <a:noFill/>
          <a:ln w="9525">
            <a:solidFill>
              <a:srgbClr val="065093"/>
            </a:solidFill>
            <a:miter lim="800000"/>
            <a:headEnd/>
            <a:tailEnd/>
          </a:ln>
          <a:effectLst>
            <a:outerShdw blurRad="57150" dist="38100" dir="5400000" algn="ctr" rotWithShape="0">
              <a:srgbClr val="002041">
                <a:alpha val="48000"/>
              </a:srgbClr>
            </a:outerShdw>
          </a:effectLst>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r>
              <a:rPr lang="es-ES_tradnl" sz="3200" b="1">
                <a:solidFill>
                  <a:srgbClr val="0BD0D9"/>
                </a:solidFill>
                <a:latin typeface="Calibri" panose="020F0502020204030204" pitchFamily="34" charset="0"/>
              </a:rPr>
              <a:t>Por qué el Nº 25:</a:t>
            </a:r>
            <a:endParaRPr lang="es-CL" sz="3200" b="1">
              <a:solidFill>
                <a:srgbClr val="0BD0D9"/>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77925" y="1243013"/>
            <a:ext cx="7508875" cy="801687"/>
          </a:xfrm>
        </p:spPr>
        <p:txBody>
          <a:bodyPr>
            <a:normAutofit/>
          </a:bodyPr>
          <a:lstStyle/>
          <a:p>
            <a:pPr algn="just" eaLnBrk="1" hangingPunct="1"/>
            <a:r>
              <a:rPr lang="es-ES" sz="2900" b="1" smtClean="0">
                <a:solidFill>
                  <a:srgbClr val="0BD0D9"/>
                </a:solidFill>
                <a:ea typeface="ＭＳ Ｐゴシック" charset="-128"/>
              </a:rPr>
              <a:t>2.- Plazo de un año para poder negociar colectivamente</a:t>
            </a:r>
            <a:r>
              <a:rPr lang="es-ES" sz="2000" b="1" smtClean="0">
                <a:solidFill>
                  <a:srgbClr val="0BD0D9"/>
                </a:solidFill>
                <a:ea typeface="ＭＳ Ｐゴシック" charset="-128"/>
              </a:rPr>
              <a:t> (Art. 308)</a:t>
            </a:r>
          </a:p>
        </p:txBody>
      </p:sp>
      <p:sp>
        <p:nvSpPr>
          <p:cNvPr id="34818" name="CuadroTexto 4"/>
          <p:cNvSpPr txBox="1">
            <a:spLocks noChangeArrowheads="1"/>
          </p:cNvSpPr>
          <p:nvPr/>
        </p:nvSpPr>
        <p:spPr bwMode="auto">
          <a:xfrm>
            <a:off x="1270000" y="2433638"/>
            <a:ext cx="5354638"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r>
              <a:rPr lang="es-ES" sz="2800"/>
              <a:t>Indicaciones Bancada  PYME    </a:t>
            </a:r>
            <a:r>
              <a:rPr lang="es-ES" sz="2800">
                <a:solidFill>
                  <a:srgbClr val="FFFF00"/>
                </a:solidFill>
              </a:rPr>
              <a:t>SI</a:t>
            </a:r>
          </a:p>
          <a:p>
            <a:pPr eaLnBrk="1" hangingPunct="1"/>
            <a:r>
              <a:rPr lang="es-ES" sz="2800">
                <a:solidFill>
                  <a:srgbClr val="FFFF00"/>
                </a:solidFill>
              </a:rPr>
              <a:t>Primera venta</a:t>
            </a:r>
          </a:p>
          <a:p>
            <a:pPr eaLnBrk="1" hangingPunct="1"/>
            <a:endParaRPr lang="es-ES" sz="2800"/>
          </a:p>
          <a:p>
            <a:pPr eaLnBrk="1" hangingPunct="1"/>
            <a:r>
              <a:rPr lang="es-ES" sz="2800"/>
              <a:t>Indicaciones Gobierno               </a:t>
            </a:r>
            <a:r>
              <a:rPr lang="es-ES" sz="2800">
                <a:solidFill>
                  <a:srgbClr val="FFFF00"/>
                </a:solidFill>
              </a:rPr>
              <a:t>SI</a:t>
            </a:r>
          </a:p>
          <a:p>
            <a:pPr eaLnBrk="1" hangingPunct="1"/>
            <a:r>
              <a:rPr lang="es-ES" sz="2800">
                <a:solidFill>
                  <a:srgbClr val="FFFF00"/>
                </a:solidFill>
              </a:rPr>
              <a:t>18 meses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93838" y="1168400"/>
            <a:ext cx="7192962" cy="801688"/>
          </a:xfrm>
        </p:spPr>
        <p:txBody>
          <a:bodyPr>
            <a:normAutofit/>
          </a:bodyPr>
          <a:lstStyle/>
          <a:p>
            <a:pPr algn="just" eaLnBrk="1" hangingPunct="1"/>
            <a:r>
              <a:rPr lang="es-ES" sz="2900" b="1" smtClean="0">
                <a:solidFill>
                  <a:srgbClr val="FFFFFF"/>
                </a:solidFill>
                <a:ea typeface="ＭＳ Ｐゴシック" charset="-128"/>
              </a:rPr>
              <a:t>3.- Necesidad de mayor claridad en la redacción de la Reforma </a:t>
            </a:r>
            <a:r>
              <a:rPr lang="es-ES" sz="2000" b="1" smtClean="0">
                <a:solidFill>
                  <a:srgbClr val="FFFFFF"/>
                </a:solidFill>
                <a:ea typeface="ＭＳ Ｐゴシック" charset="-128"/>
              </a:rPr>
              <a:t>(Art. 289)</a:t>
            </a:r>
          </a:p>
        </p:txBody>
      </p:sp>
      <p:sp>
        <p:nvSpPr>
          <p:cNvPr id="35842" name="CuadroTexto 4"/>
          <p:cNvSpPr txBox="1">
            <a:spLocks noChangeArrowheads="1"/>
          </p:cNvSpPr>
          <p:nvPr/>
        </p:nvSpPr>
        <p:spPr bwMode="auto">
          <a:xfrm>
            <a:off x="1322388" y="2584450"/>
            <a:ext cx="5822950" cy="16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r>
              <a:rPr lang="es-ES" sz="2800"/>
              <a:t>Indicaciones Bancada  PYME  </a:t>
            </a:r>
            <a:r>
              <a:rPr lang="es-ES" sz="2800">
                <a:solidFill>
                  <a:srgbClr val="FFFF00"/>
                </a:solidFill>
              </a:rPr>
              <a:t>SI</a:t>
            </a:r>
          </a:p>
          <a:p>
            <a:pPr eaLnBrk="1" hangingPunct="1"/>
            <a:endParaRPr lang="es-ES" sz="2800"/>
          </a:p>
          <a:p>
            <a:pPr eaLnBrk="1" hangingPunct="1"/>
            <a:r>
              <a:rPr lang="es-ES" sz="2800"/>
              <a:t>Indicaciones Gobierno           </a:t>
            </a:r>
            <a:r>
              <a:rPr lang="es-ES" sz="2800">
                <a:solidFill>
                  <a:srgbClr val="FFFF00"/>
                </a:solidFill>
              </a:rPr>
              <a:t>Avance</a:t>
            </a:r>
          </a:p>
          <a:p>
            <a:pPr eaLnBrk="1" hangingPunct="1"/>
            <a:endParaRPr lang="es-ES_tradnl" sz="18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70025" y="1169988"/>
            <a:ext cx="7216775" cy="741362"/>
          </a:xfrm>
        </p:spPr>
        <p:txBody>
          <a:bodyPr>
            <a:normAutofit/>
          </a:bodyPr>
          <a:lstStyle/>
          <a:p>
            <a:pPr algn="just" eaLnBrk="1" hangingPunct="1"/>
            <a:r>
              <a:rPr lang="es-ES" sz="2900" b="1" smtClean="0">
                <a:solidFill>
                  <a:srgbClr val="FFFFFF"/>
                </a:solidFill>
                <a:ea typeface="ＭＳ Ｐゴシック" charset="-128"/>
              </a:rPr>
              <a:t>4.- Violación del principio del </a:t>
            </a:r>
            <a:r>
              <a:rPr lang="es-ES" sz="2900" b="1" u="sng" smtClean="0">
                <a:solidFill>
                  <a:srgbClr val="FFFFFF"/>
                </a:solidFill>
                <a:ea typeface="ＭＳ Ｐゴシック" charset="-128"/>
              </a:rPr>
              <a:t>debido proceso </a:t>
            </a:r>
            <a:r>
              <a:rPr lang="es-ES" sz="2200" b="1" smtClean="0">
                <a:solidFill>
                  <a:srgbClr val="FFFFFF"/>
                </a:solidFill>
                <a:ea typeface="ＭＳ Ｐゴシック" charset="-128"/>
              </a:rPr>
              <a:t>( 347 inc.2)</a:t>
            </a:r>
          </a:p>
        </p:txBody>
      </p:sp>
      <p:sp>
        <p:nvSpPr>
          <p:cNvPr id="3" name="Marcador de contenido 2"/>
          <p:cNvSpPr>
            <a:spLocks noGrp="1"/>
          </p:cNvSpPr>
          <p:nvPr>
            <p:ph idx="1"/>
          </p:nvPr>
        </p:nvSpPr>
        <p:spPr>
          <a:xfrm>
            <a:off x="280988" y="3632200"/>
            <a:ext cx="8621712" cy="2417763"/>
          </a:xfrm>
        </p:spPr>
        <p:txBody>
          <a:bodyPr>
            <a:noAutofit/>
          </a:bodyPr>
          <a:lstStyle/>
          <a:p>
            <a:pPr marL="0" indent="0" algn="just" eaLnBrk="1" hangingPunct="1">
              <a:buFont typeface="Wingdings 2" panose="05020102010507070707" pitchFamily="18" charset="2"/>
              <a:buNone/>
            </a:pPr>
            <a:endParaRPr lang="es-ES_tradnl" sz="2200" smtClean="0">
              <a:ea typeface="ＭＳ Ｐゴシック" charset="-128"/>
            </a:endParaRPr>
          </a:p>
          <a:p>
            <a:pPr marL="0" indent="0" algn="just" eaLnBrk="1" hangingPunct="1">
              <a:buFont typeface="Wingdings" panose="05000000000000000000" pitchFamily="2" charset="2"/>
              <a:buChar char="Ø"/>
            </a:pPr>
            <a:r>
              <a:rPr lang="es-ES_tradnl" sz="2000" u="sng" smtClean="0">
                <a:solidFill>
                  <a:srgbClr val="0BD0D9"/>
                </a:solidFill>
                <a:ea typeface="ＭＳ Ｐゴシック" charset="-128"/>
              </a:rPr>
              <a:t>Retiro de </a:t>
            </a:r>
            <a:r>
              <a:rPr lang="es-ES_tradnl" altLang="es-ES" sz="2000" u="sng" smtClean="0">
                <a:solidFill>
                  <a:srgbClr val="0BD0D9"/>
                </a:solidFill>
                <a:ea typeface="ＭＳ Ｐゴシック" charset="-128"/>
              </a:rPr>
              <a:t>“</a:t>
            </a:r>
            <a:r>
              <a:rPr lang="es-ES_tradnl" sz="2000" u="sng" smtClean="0">
                <a:solidFill>
                  <a:srgbClr val="0BD0D9"/>
                </a:solidFill>
                <a:ea typeface="ＭＳ Ｐゴシック" charset="-128"/>
              </a:rPr>
              <a:t>reemplazo</a:t>
            </a:r>
            <a:r>
              <a:rPr lang="es-ES_tradnl" altLang="es-ES" sz="2000" u="sng" smtClean="0">
                <a:solidFill>
                  <a:srgbClr val="0BD0D9"/>
                </a:solidFill>
                <a:ea typeface="ＭＳ Ｐゴシック" charset="-128"/>
              </a:rPr>
              <a:t>”</a:t>
            </a:r>
            <a:r>
              <a:rPr lang="es-ES_tradnl" sz="2000" u="sng" smtClean="0">
                <a:solidFill>
                  <a:srgbClr val="0BD0D9"/>
                </a:solidFill>
                <a:ea typeface="ＭＳ Ｐゴシック" charset="-128"/>
              </a:rPr>
              <a:t> de trabajador polifuncional,</a:t>
            </a:r>
            <a:r>
              <a:rPr lang="es-ES_tradnl" sz="2000" smtClean="0">
                <a:solidFill>
                  <a:srgbClr val="0BD0D9"/>
                </a:solidFill>
                <a:ea typeface="ＭＳ Ｐゴシック" charset="-128"/>
              </a:rPr>
              <a:t> no puede ser definida por la IDT</a:t>
            </a:r>
            <a:r>
              <a:rPr lang="es-ES_tradnl" sz="2000" smtClean="0">
                <a:ea typeface="ＭＳ Ｐゴシック" charset="-128"/>
              </a:rPr>
              <a:t>, </a:t>
            </a:r>
            <a:r>
              <a:rPr lang="es-ES_tradnl" sz="2000" u="sng" smtClean="0">
                <a:ea typeface="ＭＳ Ｐゴシック" charset="-128"/>
              </a:rPr>
              <a:t>debieran ser los tribunales del trabajo </a:t>
            </a:r>
            <a:r>
              <a:rPr lang="es-ES_tradnl" sz="2000" smtClean="0">
                <a:ea typeface="ＭＳ Ｐゴシック" charset="-128"/>
              </a:rPr>
              <a:t>y no la Dirección del Trabajo quien defina si la reincorporación procede o no</a:t>
            </a:r>
            <a:r>
              <a:rPr lang="es-ES_tradnl" sz="2000" smtClean="0">
                <a:solidFill>
                  <a:srgbClr val="0BD0D9"/>
                </a:solidFill>
                <a:ea typeface="ＭＳ Ｐゴシック" charset="-128"/>
              </a:rPr>
              <a:t>. </a:t>
            </a:r>
          </a:p>
          <a:p>
            <a:pPr marL="0" indent="0" algn="just" eaLnBrk="1" hangingPunct="1">
              <a:buFont typeface="Wingdings" panose="05000000000000000000" pitchFamily="2" charset="2"/>
              <a:buChar char="Ø"/>
            </a:pPr>
            <a:r>
              <a:rPr lang="es-ES_tradnl" sz="2000" smtClean="0">
                <a:solidFill>
                  <a:srgbClr val="0BD0D9"/>
                </a:solidFill>
                <a:ea typeface="ＭＳ Ｐゴシック" charset="-128"/>
              </a:rPr>
              <a:t>El tribunal </a:t>
            </a:r>
            <a:r>
              <a:rPr lang="es-ES_tradnl" altLang="es-ES" sz="2000" smtClean="0">
                <a:solidFill>
                  <a:srgbClr val="0BD0D9"/>
                </a:solidFill>
                <a:ea typeface="ＭＳ Ｐゴシック" charset="-128"/>
              </a:rPr>
              <a:t>“</a:t>
            </a:r>
            <a:r>
              <a:rPr lang="es-ES_tradnl" sz="2000" smtClean="0">
                <a:solidFill>
                  <a:srgbClr val="0BD0D9"/>
                </a:solidFill>
                <a:ea typeface="ＭＳ Ｐゴシック" charset="-128"/>
              </a:rPr>
              <a:t>ordenará al empleador el retiro inmediato de los reemplazantes </a:t>
            </a:r>
            <a:r>
              <a:rPr lang="es-ES_tradnl" sz="2000" b="1" u="sng" smtClean="0">
                <a:ea typeface="ＭＳ Ｐゴシック" charset="-128"/>
              </a:rPr>
              <a:t>en la primera resolución</a:t>
            </a:r>
            <a:r>
              <a:rPr lang="es-ES_tradnl" altLang="es-ES" sz="2000" smtClean="0">
                <a:solidFill>
                  <a:srgbClr val="0BD0D9"/>
                </a:solidFill>
                <a:ea typeface="ＭＳ Ｐゴシック" charset="-128"/>
              </a:rPr>
              <a:t>”</a:t>
            </a:r>
            <a:endParaRPr lang="es-ES_tradnl" sz="2000" smtClean="0">
              <a:solidFill>
                <a:srgbClr val="0BD0D9"/>
              </a:solidFill>
              <a:ea typeface="ＭＳ Ｐゴシック" charset="-128"/>
            </a:endParaRPr>
          </a:p>
          <a:p>
            <a:pPr marL="0" indent="0" algn="just" eaLnBrk="1" hangingPunct="1">
              <a:buFont typeface="Wingdings" panose="05000000000000000000" pitchFamily="2" charset="2"/>
              <a:buChar char="Ø"/>
            </a:pPr>
            <a:endParaRPr lang="es-ES_tradnl" sz="2000" smtClean="0">
              <a:solidFill>
                <a:srgbClr val="0BD0D9"/>
              </a:solidFill>
              <a:ea typeface="ＭＳ Ｐゴシック" charset="-128"/>
            </a:endParaRPr>
          </a:p>
          <a:p>
            <a:pPr marL="0" indent="0" algn="just" eaLnBrk="1" hangingPunct="1">
              <a:buFont typeface="Wingdings 2" panose="05020102010507070707" pitchFamily="18" charset="2"/>
              <a:buNone/>
            </a:pPr>
            <a:endParaRPr lang="es-ES_tradnl" sz="2000" u="sng" smtClean="0">
              <a:solidFill>
                <a:srgbClr val="3366FF"/>
              </a:solidFill>
              <a:ea typeface="ＭＳ Ｐゴシック" charset="-128"/>
            </a:endParaRPr>
          </a:p>
        </p:txBody>
      </p:sp>
      <p:sp>
        <p:nvSpPr>
          <p:cNvPr id="36867" name="CuadroTexto 4"/>
          <p:cNvSpPr txBox="1">
            <a:spLocks noChangeArrowheads="1"/>
          </p:cNvSpPr>
          <p:nvPr/>
        </p:nvSpPr>
        <p:spPr bwMode="auto">
          <a:xfrm>
            <a:off x="1960563" y="2151063"/>
            <a:ext cx="586740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r>
              <a:rPr lang="es-ES_tradnl" sz="1800"/>
              <a:t> </a:t>
            </a:r>
            <a:r>
              <a:rPr lang="es-ES_tradnl"/>
              <a:t>Bancada Pyme   	</a:t>
            </a:r>
            <a:r>
              <a:rPr lang="es-ES_tradnl">
                <a:solidFill>
                  <a:srgbClr val="FFFF00"/>
                </a:solidFill>
              </a:rPr>
              <a:t>SI</a:t>
            </a:r>
          </a:p>
          <a:p>
            <a:pPr eaLnBrk="1" hangingPunct="1"/>
            <a:r>
              <a:rPr lang="es-ES"/>
              <a:t>Indicaciones Gobierno           </a:t>
            </a:r>
            <a:r>
              <a:rPr lang="es-ES">
                <a:solidFill>
                  <a:srgbClr val="FFFF00"/>
                </a:solidFill>
              </a:rPr>
              <a:t>NO</a:t>
            </a:r>
          </a:p>
          <a:p>
            <a:pPr eaLnBrk="1" hangingPunct="1"/>
            <a:r>
              <a:rPr lang="es-ES_tradnl">
                <a:solidFill>
                  <a:srgbClr val="FFFF00"/>
                </a:solidFill>
              </a:rPr>
              <a:t> </a:t>
            </a:r>
          </a:p>
          <a:p>
            <a:pPr eaLnBrk="1" hangingPunct="1"/>
            <a:endParaRPr lang="es-ES_tradnl" sz="18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ítulo 1"/>
          <p:cNvSpPr>
            <a:spLocks noGrp="1"/>
          </p:cNvSpPr>
          <p:nvPr>
            <p:ph type="title"/>
          </p:nvPr>
        </p:nvSpPr>
        <p:spPr>
          <a:xfrm>
            <a:off x="1177925" y="784225"/>
            <a:ext cx="7604125" cy="957263"/>
          </a:xfrm>
        </p:spPr>
        <p:txBody>
          <a:bodyPr/>
          <a:lstStyle/>
          <a:p>
            <a:pPr algn="just" eaLnBrk="1" hangingPunct="1"/>
            <a:r>
              <a:rPr lang="es-ES" sz="2900" b="1" smtClean="0">
                <a:solidFill>
                  <a:srgbClr val="FFFFFF"/>
                </a:solidFill>
                <a:ea typeface="ＭＳ Ｐゴシック" charset="-128"/>
              </a:rPr>
              <a:t>5.- </a:t>
            </a:r>
            <a:r>
              <a:rPr lang="es-ES_tradnl" sz="2900" b="1" u="sng" smtClean="0">
                <a:solidFill>
                  <a:srgbClr val="FFFFFF"/>
                </a:solidFill>
                <a:ea typeface="ＭＳ Ｐゴシック" charset="-128"/>
              </a:rPr>
              <a:t>Trato discriminatorio extensión de beneficios</a:t>
            </a:r>
            <a:r>
              <a:rPr lang="es-ES_tradnl" sz="2900" b="1" smtClean="0">
                <a:solidFill>
                  <a:srgbClr val="FFFFFF"/>
                </a:solidFill>
                <a:ea typeface="ＭＳ Ｐゴシック" charset="-128"/>
              </a:rPr>
              <a:t>. </a:t>
            </a:r>
            <a:r>
              <a:rPr lang="es-ES_tradnl" sz="1400" b="1" smtClean="0">
                <a:solidFill>
                  <a:srgbClr val="FFFFFF"/>
                </a:solidFill>
                <a:ea typeface="ＭＳ Ｐゴシック" charset="-128"/>
              </a:rPr>
              <a:t>(Art. 289  letra h),  Arts. 310 y 323) </a:t>
            </a:r>
            <a:endParaRPr lang="es-CL" sz="1400" smtClean="0">
              <a:solidFill>
                <a:srgbClr val="FFFFFF"/>
              </a:solidFill>
              <a:ea typeface="ＭＳ Ｐゴシック" charset="-128"/>
            </a:endParaRPr>
          </a:p>
        </p:txBody>
      </p:sp>
      <p:sp>
        <p:nvSpPr>
          <p:cNvPr id="3" name="Marcador de contenido 2"/>
          <p:cNvSpPr>
            <a:spLocks noGrp="1"/>
          </p:cNvSpPr>
          <p:nvPr>
            <p:ph idx="1"/>
          </p:nvPr>
        </p:nvSpPr>
        <p:spPr>
          <a:xfrm>
            <a:off x="171450" y="2757488"/>
            <a:ext cx="8836025" cy="3556000"/>
          </a:xfrm>
        </p:spPr>
        <p:txBody>
          <a:bodyPr>
            <a:noAutofit/>
          </a:bodyPr>
          <a:lstStyle/>
          <a:p>
            <a:pPr algn="just" eaLnBrk="1" hangingPunct="1">
              <a:buFont typeface="Wingdings" panose="05000000000000000000" pitchFamily="2" charset="2"/>
              <a:buChar char="Ø"/>
            </a:pPr>
            <a:r>
              <a:rPr lang="es-ES_tradnl" sz="2200" smtClean="0">
                <a:solidFill>
                  <a:srgbClr val="0BD0D9"/>
                </a:solidFill>
                <a:ea typeface="ＭＳ Ｐゴシック" charset="-128"/>
              </a:rPr>
              <a:t>Art. 289 letra  h)  </a:t>
            </a:r>
            <a:r>
              <a:rPr lang="es-ES_tradnl" sz="2200" u="sng" smtClean="0">
                <a:solidFill>
                  <a:srgbClr val="0BD0D9"/>
                </a:solidFill>
                <a:ea typeface="ＭＳ Ｐゴシック" charset="-128"/>
              </a:rPr>
              <a:t>nueva</a:t>
            </a:r>
            <a:r>
              <a:rPr lang="es-ES_tradnl" sz="2200" smtClean="0">
                <a:ea typeface="ＭＳ Ｐゴシック" charset="-128"/>
              </a:rPr>
              <a:t>: Práctica  antisindical extender por el  empleador  los beneficios pactados  en  un  instrumento  colectivo.</a:t>
            </a:r>
            <a:endParaRPr lang="es-CL" sz="2200" smtClean="0">
              <a:ea typeface="ＭＳ Ｐゴシック" charset="-128"/>
            </a:endParaRPr>
          </a:p>
          <a:p>
            <a:pPr algn="just" eaLnBrk="1" hangingPunct="1">
              <a:buFont typeface="Wingdings 2" panose="05020102010507070707" pitchFamily="18" charset="2"/>
              <a:buNone/>
            </a:pPr>
            <a:endParaRPr lang="es-CL" sz="2200" smtClean="0">
              <a:ea typeface="ＭＳ Ｐゴシック" charset="-128"/>
            </a:endParaRPr>
          </a:p>
          <a:p>
            <a:pPr algn="just" eaLnBrk="1" hangingPunct="1">
              <a:buFont typeface="Wingdings" panose="05000000000000000000" pitchFamily="2" charset="2"/>
              <a:buChar char="Ø"/>
            </a:pPr>
            <a:r>
              <a:rPr lang="es-ES_tradnl" sz="2200" u="sng" smtClean="0">
                <a:solidFill>
                  <a:srgbClr val="FFFFFF"/>
                </a:solidFill>
                <a:ea typeface="ＭＳ Ｐゴシック" charset="-128"/>
              </a:rPr>
              <a:t>E</a:t>
            </a:r>
            <a:r>
              <a:rPr lang="es-ES_tradnl" sz="2200" b="1" u="sng" smtClean="0">
                <a:solidFill>
                  <a:srgbClr val="FFFFFF"/>
                </a:solidFill>
                <a:ea typeface="ＭＳ Ｐゴシック" charset="-128"/>
              </a:rPr>
              <a:t>l</a:t>
            </a:r>
            <a:r>
              <a:rPr lang="es-ES_tradnl" sz="2200" b="1" u="sng" smtClean="0">
                <a:ea typeface="ＭＳ Ｐゴシック" charset="-128"/>
              </a:rPr>
              <a:t>  sindicato  unilateralmente  sí  lo  puede  hacer</a:t>
            </a:r>
            <a:r>
              <a:rPr lang="es-ES_tradnl" sz="2200" smtClean="0">
                <a:ea typeface="ＭＳ Ｐゴシック" charset="-128"/>
              </a:rPr>
              <a:t>,  bastando  para  ello  que  acepte  a un  nuevo  afiliado.</a:t>
            </a:r>
          </a:p>
          <a:p>
            <a:pPr algn="just" eaLnBrk="1" hangingPunct="1">
              <a:buFont typeface="Wingdings 2" panose="05020102010507070707" pitchFamily="18" charset="2"/>
              <a:buNone/>
            </a:pPr>
            <a:endParaRPr lang="es-CL" sz="2200" smtClean="0">
              <a:ea typeface="ＭＳ Ｐゴシック" charset="-128"/>
            </a:endParaRPr>
          </a:p>
          <a:p>
            <a:pPr algn="just" eaLnBrk="1" hangingPunct="1">
              <a:buFont typeface="Wingdings" panose="05000000000000000000" pitchFamily="2" charset="2"/>
              <a:buChar char="Ø"/>
            </a:pPr>
            <a:r>
              <a:rPr lang="es-ES_tradnl" sz="2200" u="sng" smtClean="0">
                <a:solidFill>
                  <a:srgbClr val="0BD0D9"/>
                </a:solidFill>
                <a:ea typeface="ＭＳ Ｐゴシック" charset="-128"/>
              </a:rPr>
              <a:t>Igualdad ante la ley</a:t>
            </a:r>
            <a:r>
              <a:rPr lang="es-ES_tradnl" sz="2200" smtClean="0">
                <a:solidFill>
                  <a:srgbClr val="0BD0D9"/>
                </a:solidFill>
                <a:ea typeface="ＭＳ Ｐゴシック" charset="-128"/>
              </a:rPr>
              <a:t>? </a:t>
            </a:r>
            <a:r>
              <a:rPr lang="es-ES_tradnl" sz="2200" smtClean="0">
                <a:solidFill>
                  <a:srgbClr val="FFFFFF"/>
                </a:solidFill>
                <a:ea typeface="ＭＳ Ｐゴシック" charset="-128"/>
              </a:rPr>
              <a:t>Trabajadores  </a:t>
            </a:r>
            <a:r>
              <a:rPr lang="es-ES_tradnl" sz="2200" smtClean="0">
                <a:ea typeface="ＭＳ Ｐゴシック" charset="-128"/>
              </a:rPr>
              <a:t>con  igual  función, pero con distinto sueldo,  genera  un serio  problema  de recursos  humanos  al interior de  la empresa.</a:t>
            </a:r>
            <a:endParaRPr lang="es-CL" sz="2200" smtClean="0">
              <a:ea typeface="ＭＳ Ｐゴシック" charset="-128"/>
            </a:endParaRPr>
          </a:p>
          <a:p>
            <a:pPr eaLnBrk="1" hangingPunct="1">
              <a:buFont typeface="Wingdings 2" panose="05020102010507070707" pitchFamily="18" charset="2"/>
              <a:buNone/>
            </a:pPr>
            <a:endParaRPr lang="es-CL" sz="2400" smtClean="0">
              <a:ea typeface="ＭＳ Ｐゴシック" charset="-128"/>
            </a:endParaRPr>
          </a:p>
        </p:txBody>
      </p:sp>
      <p:sp>
        <p:nvSpPr>
          <p:cNvPr id="37891" name="CuadroTexto 3"/>
          <p:cNvSpPr txBox="1">
            <a:spLocks noChangeArrowheads="1"/>
          </p:cNvSpPr>
          <p:nvPr/>
        </p:nvSpPr>
        <p:spPr bwMode="auto">
          <a:xfrm>
            <a:off x="2757488" y="1835150"/>
            <a:ext cx="42545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r>
              <a:rPr lang="es-ES_tradnl" sz="1800"/>
              <a:t> Bancada Pyme   			  </a:t>
            </a:r>
            <a:r>
              <a:rPr lang="es-ES_tradnl" sz="1800">
                <a:solidFill>
                  <a:srgbClr val="FFFF00"/>
                </a:solidFill>
              </a:rPr>
              <a:t>NO</a:t>
            </a:r>
          </a:p>
          <a:p>
            <a:pPr eaLnBrk="1" hangingPunct="1"/>
            <a:r>
              <a:rPr lang="es-ES" sz="1800"/>
              <a:t>Indicaciones Gobierno           </a:t>
            </a:r>
            <a:r>
              <a:rPr lang="es-ES" sz="1800">
                <a:solidFill>
                  <a:srgbClr val="FFFF00"/>
                </a:solidFill>
              </a:rPr>
              <a:t>NO</a:t>
            </a:r>
          </a:p>
          <a:p>
            <a:pPr eaLnBrk="1" hangingPunct="1"/>
            <a:endParaRPr lang="es-ES" sz="18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77925" y="1325563"/>
            <a:ext cx="7508875" cy="803275"/>
          </a:xfrm>
        </p:spPr>
        <p:txBody>
          <a:bodyPr>
            <a:normAutofit/>
          </a:bodyPr>
          <a:lstStyle/>
          <a:p>
            <a:pPr algn="just" eaLnBrk="1" hangingPunct="1"/>
            <a:r>
              <a:rPr lang="es-ES" sz="2900" b="1" smtClean="0">
                <a:solidFill>
                  <a:schemeClr val="tx1"/>
                </a:solidFill>
                <a:ea typeface="ＭＳ Ｐゴシック" charset="-128"/>
              </a:rPr>
              <a:t>6.- Aceptación de actos de fuerza por parte de dirigentes sindicales </a:t>
            </a:r>
            <a:r>
              <a:rPr lang="es-ES" sz="2000" b="1" smtClean="0">
                <a:solidFill>
                  <a:schemeClr val="tx1"/>
                </a:solidFill>
                <a:ea typeface="ＭＳ Ｐゴシック" charset="-128"/>
              </a:rPr>
              <a:t>(292 y 303 inc.2) (407 e))</a:t>
            </a:r>
          </a:p>
        </p:txBody>
      </p:sp>
      <p:sp>
        <p:nvSpPr>
          <p:cNvPr id="3" name="Marcador de contenido 2"/>
          <p:cNvSpPr>
            <a:spLocks noGrp="1"/>
          </p:cNvSpPr>
          <p:nvPr>
            <p:ph idx="1"/>
          </p:nvPr>
        </p:nvSpPr>
        <p:spPr>
          <a:xfrm>
            <a:off x="457200" y="2586038"/>
            <a:ext cx="7870825" cy="2693987"/>
          </a:xfrm>
        </p:spPr>
        <p:txBody>
          <a:bodyPr>
            <a:normAutofit/>
          </a:bodyPr>
          <a:lstStyle/>
          <a:p>
            <a:pPr marL="0" indent="0" algn="just" eaLnBrk="1" fontAlgn="auto" hangingPunct="1">
              <a:spcAft>
                <a:spcPts val="0"/>
              </a:spcAft>
              <a:buClr>
                <a:schemeClr val="accent3"/>
              </a:buClr>
              <a:buFont typeface="Wingdings 2"/>
              <a:buNone/>
              <a:defRPr/>
            </a:pPr>
            <a:endParaRPr lang="es-ES_tradnl" sz="2400" dirty="0">
              <a:solidFill>
                <a:schemeClr val="accent3"/>
              </a:solidFill>
              <a:ea typeface="+mn-ea"/>
              <a:cs typeface="+mn-cs"/>
            </a:endParaRPr>
          </a:p>
          <a:p>
            <a:pPr eaLnBrk="1" hangingPunct="1">
              <a:buFont typeface="Wingdings 2" charset="0"/>
              <a:buChar char=""/>
              <a:defRPr/>
            </a:pPr>
            <a:r>
              <a:rPr lang="es-ES" sz="2400" dirty="0" smtClean="0"/>
              <a:t>Indicaciones Bancada  PYME  </a:t>
            </a:r>
            <a:r>
              <a:rPr lang="es-ES" sz="2400" dirty="0" smtClean="0">
                <a:solidFill>
                  <a:srgbClr val="FFFF00"/>
                </a:solidFill>
              </a:rPr>
              <a:t>SI</a:t>
            </a:r>
          </a:p>
          <a:p>
            <a:pPr eaLnBrk="1" hangingPunct="1">
              <a:buFont typeface="Wingdings 2" charset="0"/>
              <a:buChar char=""/>
              <a:defRPr/>
            </a:pPr>
            <a:endParaRPr lang="es-ES" sz="2400" dirty="0" smtClean="0"/>
          </a:p>
          <a:p>
            <a:pPr eaLnBrk="1" hangingPunct="1">
              <a:buFont typeface="Wingdings 2" charset="0"/>
              <a:buChar char=""/>
              <a:defRPr/>
            </a:pPr>
            <a:r>
              <a:rPr lang="es-ES" sz="2400" dirty="0" smtClean="0"/>
              <a:t>Indicaciones Gobierno           </a:t>
            </a:r>
            <a:r>
              <a:rPr lang="es-ES" sz="2400" dirty="0" smtClean="0">
                <a:solidFill>
                  <a:srgbClr val="FFFF00"/>
                </a:solidFill>
              </a:rPr>
              <a:t>Avance</a:t>
            </a:r>
            <a:endParaRPr lang="es-ES" sz="2400" dirty="0">
              <a:solidFill>
                <a:srgbClr val="FFFF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ítulo 1"/>
          <p:cNvSpPr>
            <a:spLocks noGrp="1"/>
          </p:cNvSpPr>
          <p:nvPr>
            <p:ph type="title"/>
          </p:nvPr>
        </p:nvSpPr>
        <p:spPr>
          <a:xfrm>
            <a:off x="1177925" y="1004888"/>
            <a:ext cx="7508875" cy="595312"/>
          </a:xfrm>
        </p:spPr>
        <p:txBody>
          <a:bodyPr/>
          <a:lstStyle/>
          <a:p>
            <a:pPr eaLnBrk="1" hangingPunct="1"/>
            <a:r>
              <a:rPr lang="es-ES" sz="2900" b="1" smtClean="0">
                <a:ea typeface="ＭＳ Ｐゴシック" charset="-128"/>
              </a:rPr>
              <a:t>7.- Personas de confianza en la pyme </a:t>
            </a:r>
            <a:r>
              <a:rPr lang="es-ES" sz="1600" b="1" smtClean="0">
                <a:ea typeface="ＭＳ Ｐゴシック" charset="-128"/>
              </a:rPr>
              <a:t>Art. 305</a:t>
            </a:r>
          </a:p>
        </p:txBody>
      </p:sp>
      <p:sp>
        <p:nvSpPr>
          <p:cNvPr id="39938" name="Marcador de contenido 2"/>
          <p:cNvSpPr>
            <a:spLocks noGrp="1"/>
          </p:cNvSpPr>
          <p:nvPr>
            <p:ph idx="1"/>
          </p:nvPr>
        </p:nvSpPr>
        <p:spPr>
          <a:xfrm>
            <a:off x="457200" y="1600200"/>
            <a:ext cx="8229600" cy="5057775"/>
          </a:xfrm>
        </p:spPr>
        <p:txBody>
          <a:bodyPr/>
          <a:lstStyle/>
          <a:p>
            <a:pPr marL="0" indent="0" algn="just" eaLnBrk="1" hangingPunct="1">
              <a:buFont typeface="Wingdings 2" panose="05020102010507070707" pitchFamily="18" charset="2"/>
              <a:buNone/>
            </a:pPr>
            <a:endParaRPr lang="es-ES_tradnl" sz="2400" smtClean="0">
              <a:ea typeface="ＭＳ Ｐゴシック" charset="-128"/>
            </a:endParaRPr>
          </a:p>
          <a:p>
            <a:pPr marL="0" indent="0" algn="just" eaLnBrk="1" hangingPunct="1">
              <a:buFont typeface="Wingdings 2" panose="05020102010507070707" pitchFamily="18" charset="2"/>
              <a:buNone/>
            </a:pPr>
            <a:endParaRPr lang="es-ES" sz="2400" smtClean="0">
              <a:ea typeface="ＭＳ Ｐゴシック" charset="-128"/>
            </a:endParaRPr>
          </a:p>
        </p:txBody>
      </p:sp>
      <p:sp>
        <p:nvSpPr>
          <p:cNvPr id="39939" name="CuadroTexto 3"/>
          <p:cNvSpPr txBox="1">
            <a:spLocks noChangeArrowheads="1"/>
          </p:cNvSpPr>
          <p:nvPr/>
        </p:nvSpPr>
        <p:spPr bwMode="auto">
          <a:xfrm>
            <a:off x="1785938" y="3195638"/>
            <a:ext cx="445611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r>
              <a:rPr lang="es-ES"/>
              <a:t>Indicaciones Bancada  PYME  </a:t>
            </a:r>
            <a:r>
              <a:rPr lang="es-ES">
                <a:solidFill>
                  <a:srgbClr val="FFFF00"/>
                </a:solidFill>
              </a:rPr>
              <a:t>SI</a:t>
            </a:r>
          </a:p>
          <a:p>
            <a:pPr eaLnBrk="1" hangingPunct="1"/>
            <a:endParaRPr lang="es-ES"/>
          </a:p>
          <a:p>
            <a:pPr eaLnBrk="1" hangingPunct="1"/>
            <a:r>
              <a:rPr lang="es-ES"/>
              <a:t>Indicaciones Gobierno           </a:t>
            </a:r>
            <a:r>
              <a:rPr lang="es-ES">
                <a:solidFill>
                  <a:srgbClr val="FFFF00"/>
                </a:solidFill>
              </a:rPr>
              <a:t>  SI</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6463" y="973138"/>
            <a:ext cx="8004175" cy="801687"/>
          </a:xfrm>
        </p:spPr>
        <p:txBody>
          <a:bodyPr>
            <a:normAutofit/>
          </a:bodyPr>
          <a:lstStyle/>
          <a:p>
            <a:pPr eaLnBrk="1" hangingPunct="1"/>
            <a:r>
              <a:rPr lang="es-ES" sz="2900" b="1" smtClean="0">
                <a:solidFill>
                  <a:schemeClr val="tx1"/>
                </a:solidFill>
                <a:ea typeface="ＭＳ Ｐゴシック" charset="-128"/>
              </a:rPr>
              <a:t>8.- Quórum para una negociación semi-reglada </a:t>
            </a:r>
            <a:br>
              <a:rPr lang="es-ES" sz="2900" b="1" smtClean="0">
                <a:solidFill>
                  <a:schemeClr val="tx1"/>
                </a:solidFill>
                <a:ea typeface="ＭＳ Ｐゴシック" charset="-128"/>
              </a:rPr>
            </a:br>
            <a:r>
              <a:rPr lang="es-ES" sz="2900" b="1" smtClean="0">
                <a:solidFill>
                  <a:schemeClr val="tx1"/>
                </a:solidFill>
                <a:ea typeface="ＭＳ Ｐゴシック" charset="-128"/>
              </a:rPr>
              <a:t> </a:t>
            </a:r>
            <a:r>
              <a:rPr lang="es-ES" sz="2000" b="1" smtClean="0">
                <a:solidFill>
                  <a:schemeClr val="tx1"/>
                </a:solidFill>
                <a:latin typeface="Baskerville" charset="0"/>
                <a:ea typeface="ＭＳ Ｐゴシック" charset="-128"/>
              </a:rPr>
              <a:t>(Art. 315)</a:t>
            </a:r>
          </a:p>
        </p:txBody>
      </p:sp>
      <p:sp>
        <p:nvSpPr>
          <p:cNvPr id="3" name="Marcador de contenido 2"/>
          <p:cNvSpPr>
            <a:spLocks noGrp="1"/>
          </p:cNvSpPr>
          <p:nvPr>
            <p:ph idx="1"/>
          </p:nvPr>
        </p:nvSpPr>
        <p:spPr>
          <a:xfrm>
            <a:off x="457200" y="3021013"/>
            <a:ext cx="8229600" cy="3328987"/>
          </a:xfrm>
        </p:spPr>
        <p:txBody>
          <a:bodyPr>
            <a:normAutofit/>
          </a:bodyPr>
          <a:lstStyle/>
          <a:p>
            <a:pPr algn="just" eaLnBrk="1" hangingPunct="1">
              <a:lnSpc>
                <a:spcPct val="90000"/>
              </a:lnSpc>
              <a:buFont typeface="Wingdings" panose="05000000000000000000" pitchFamily="2" charset="2"/>
              <a:buChar char="Ø"/>
            </a:pPr>
            <a:r>
              <a:rPr lang="es-ES_tradnl" sz="2200" smtClean="0">
                <a:ea typeface="ＭＳ Ｐゴシック" charset="-128"/>
              </a:rPr>
              <a:t>Art.  315:</a:t>
            </a:r>
            <a:r>
              <a:rPr lang="es-ES_tradnl" sz="2200" smtClean="0">
                <a:solidFill>
                  <a:srgbClr val="0BD0D9"/>
                </a:solidFill>
                <a:ea typeface="ＭＳ Ｐゴシック" charset="-128"/>
              </a:rPr>
              <a:t> Sólo  </a:t>
            </a:r>
            <a:r>
              <a:rPr lang="es-ES_tradnl" sz="2200" smtClean="0">
                <a:ea typeface="ＭＳ Ｐゴシック" charset="-128"/>
              </a:rPr>
              <a:t>podrá  haber negociación  semi-reglada en la  </a:t>
            </a:r>
            <a:r>
              <a:rPr lang="es-ES_tradnl" sz="2200" b="1" u="sng" smtClean="0">
                <a:solidFill>
                  <a:srgbClr val="0BD0D9"/>
                </a:solidFill>
                <a:ea typeface="ＭＳ Ｐゴシック" charset="-128"/>
              </a:rPr>
              <a:t>empresa en que no exista  organización  sindical  con  derecho  de negociar  colectivamente</a:t>
            </a:r>
            <a:r>
              <a:rPr lang="es-ES_tradnl" sz="2200" smtClean="0">
                <a:ea typeface="ＭＳ Ｐゴシック" charset="-128"/>
              </a:rPr>
              <a:t>.</a:t>
            </a:r>
            <a:r>
              <a:rPr lang="es-ES_tradnl" sz="1900" smtClean="0">
                <a:ea typeface="ＭＳ Ｐゴシック" charset="-128"/>
              </a:rPr>
              <a:t>(Pequeña empresa </a:t>
            </a:r>
            <a:r>
              <a:rPr lang="es-ES_tradnl" sz="2200" smtClean="0">
                <a:solidFill>
                  <a:srgbClr val="FFFF00"/>
                </a:solidFill>
                <a:ea typeface="ＭＳ Ｐゴシック" charset="-128"/>
              </a:rPr>
              <a:t>(8/49/41)</a:t>
            </a:r>
          </a:p>
          <a:p>
            <a:pPr algn="just" eaLnBrk="1" hangingPunct="1">
              <a:lnSpc>
                <a:spcPct val="90000"/>
              </a:lnSpc>
              <a:buFont typeface="Wingdings 2" panose="05020102010507070707" pitchFamily="18" charset="2"/>
              <a:buNone/>
            </a:pPr>
            <a:endParaRPr lang="es-ES_tradnl" sz="2200" smtClean="0">
              <a:ea typeface="ＭＳ Ｐゴシック" charset="-128"/>
            </a:endParaRPr>
          </a:p>
          <a:p>
            <a:pPr algn="just" eaLnBrk="1" hangingPunct="1">
              <a:lnSpc>
                <a:spcPct val="90000"/>
              </a:lnSpc>
              <a:buFont typeface="Wingdings" panose="05000000000000000000" pitchFamily="2" charset="2"/>
              <a:buChar char="Ø"/>
            </a:pPr>
            <a:r>
              <a:rPr lang="es-ES_tradnl" sz="2200" smtClean="0">
                <a:ea typeface="ＭＳ Ｐゴシック" charset="-128"/>
              </a:rPr>
              <a:t>Para  que esta  disposición tenga sentido en el mundo Pyme</a:t>
            </a:r>
            <a:r>
              <a:rPr lang="es-ES_tradnl" sz="2200" smtClean="0">
                <a:solidFill>
                  <a:srgbClr val="0BD0D9"/>
                </a:solidFill>
                <a:ea typeface="ＭＳ Ｐゴシック" charset="-128"/>
              </a:rPr>
              <a:t>,  </a:t>
            </a:r>
            <a:r>
              <a:rPr lang="es-ES_tradnl" sz="2200" b="1" u="sng" smtClean="0">
                <a:solidFill>
                  <a:srgbClr val="0BD0D9"/>
                </a:solidFill>
                <a:ea typeface="ＭＳ Ｐゴシック" charset="-128"/>
              </a:rPr>
              <a:t>debe  fijarse  en  a lo menos  25  trabajadores</a:t>
            </a:r>
            <a:r>
              <a:rPr lang="es-ES_tradnl" sz="2200" b="1" u="sng" smtClean="0">
                <a:solidFill>
                  <a:srgbClr val="3366FF"/>
                </a:solidFill>
                <a:ea typeface="ＭＳ Ｐゴシック" charset="-128"/>
              </a:rPr>
              <a:t>,</a:t>
            </a:r>
            <a:r>
              <a:rPr lang="es-ES_tradnl" sz="2200" smtClean="0">
                <a:ea typeface="ＭＳ Ｐゴシック" charset="-128"/>
              </a:rPr>
              <a:t>  el requisito para la constitución y mantención de un sindicato (Art. 227).   En  caso  contrario,  a la  Pyme  no  debe aplicarse  esta disposición</a:t>
            </a:r>
            <a:r>
              <a:rPr lang="es-ES_tradnl" smtClean="0">
                <a:ea typeface="ＭＳ Ｐゴシック" charset="-128"/>
              </a:rPr>
              <a:t>. </a:t>
            </a:r>
            <a:r>
              <a:rPr lang="es-ES_tradnl" sz="1900" smtClean="0">
                <a:ea typeface="ＭＳ Ｐゴシック" charset="-128"/>
              </a:rPr>
              <a:t>(</a:t>
            </a:r>
            <a:r>
              <a:rPr lang="es-ES_tradnl" sz="1900" smtClean="0">
                <a:solidFill>
                  <a:srgbClr val="FFFF00"/>
                </a:solidFill>
                <a:ea typeface="ＭＳ Ｐゴシック" charset="-128"/>
              </a:rPr>
              <a:t>Ley 20.760</a:t>
            </a:r>
            <a:r>
              <a:rPr lang="es-ES_tradnl" sz="1900" smtClean="0">
                <a:ea typeface="ＭＳ Ｐゴシック" charset="-128"/>
              </a:rPr>
              <a:t>)</a:t>
            </a:r>
          </a:p>
          <a:p>
            <a:pPr algn="just" eaLnBrk="1" hangingPunct="1">
              <a:lnSpc>
                <a:spcPct val="90000"/>
              </a:lnSpc>
              <a:buFont typeface="Wingdings 2" panose="05020102010507070707" pitchFamily="18" charset="2"/>
              <a:buNone/>
            </a:pPr>
            <a:endParaRPr lang="es-ES_tradnl" sz="2200" smtClean="0">
              <a:ea typeface="ＭＳ Ｐゴシック" charset="-128"/>
            </a:endParaRPr>
          </a:p>
          <a:p>
            <a:pPr algn="just" eaLnBrk="1" hangingPunct="1">
              <a:lnSpc>
                <a:spcPct val="90000"/>
              </a:lnSpc>
              <a:buFont typeface="Wingdings 2" panose="05020102010507070707" pitchFamily="18" charset="2"/>
              <a:buNone/>
            </a:pPr>
            <a:endParaRPr lang="es-ES" sz="2200" smtClean="0">
              <a:ea typeface="ＭＳ Ｐゴシック" charset="-128"/>
            </a:endParaRPr>
          </a:p>
        </p:txBody>
      </p:sp>
      <p:sp>
        <p:nvSpPr>
          <p:cNvPr id="40963" name="CuadroTexto 3"/>
          <p:cNvSpPr txBox="1">
            <a:spLocks noChangeArrowheads="1"/>
          </p:cNvSpPr>
          <p:nvPr/>
        </p:nvSpPr>
        <p:spPr bwMode="auto">
          <a:xfrm>
            <a:off x="1895475" y="1798638"/>
            <a:ext cx="5614988"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r>
              <a:rPr lang="es-ES"/>
              <a:t>Indicaciones Bancada  PYME  </a:t>
            </a:r>
            <a:r>
              <a:rPr lang="es-ES">
                <a:solidFill>
                  <a:srgbClr val="FFFF00"/>
                </a:solidFill>
              </a:rPr>
              <a:t>SI</a:t>
            </a:r>
          </a:p>
          <a:p>
            <a:pPr eaLnBrk="1" hangingPunct="1"/>
            <a:endParaRPr lang="es-ES"/>
          </a:p>
          <a:p>
            <a:pPr eaLnBrk="1" hangingPunct="1"/>
            <a:r>
              <a:rPr lang="es-ES"/>
              <a:t>Indicaciones Gobierno           </a:t>
            </a:r>
            <a:r>
              <a:rPr lang="es-ES">
                <a:solidFill>
                  <a:srgbClr val="FFFF00"/>
                </a:solidFill>
              </a:rPr>
              <a:t>  NO</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4538" y="798513"/>
            <a:ext cx="7942262" cy="1162050"/>
          </a:xfrm>
        </p:spPr>
        <p:txBody>
          <a:bodyPr>
            <a:normAutofit/>
          </a:bodyPr>
          <a:lstStyle/>
          <a:p>
            <a:pPr algn="just" eaLnBrk="1" hangingPunct="1"/>
            <a:r>
              <a:rPr lang="es-ES" sz="2000" b="1" smtClean="0">
                <a:solidFill>
                  <a:schemeClr val="tx1"/>
                </a:solidFill>
                <a:ea typeface="ＭＳ Ｐゴシック" charset="-128"/>
              </a:rPr>
              <a:t>9.- Inconsistencia por parte del gobierno de los principios defendidos en la reforma tributaria en relación con la reforma laboral:  </a:t>
            </a:r>
            <a:br>
              <a:rPr lang="es-ES" sz="2000" b="1" smtClean="0">
                <a:solidFill>
                  <a:schemeClr val="tx1"/>
                </a:solidFill>
                <a:ea typeface="ＭＳ Ｐゴシック" charset="-128"/>
              </a:rPr>
            </a:br>
            <a:r>
              <a:rPr lang="es-ES" sz="2000" b="1" smtClean="0">
                <a:solidFill>
                  <a:schemeClr val="tx1"/>
                </a:solidFill>
                <a:ea typeface="ＭＳ Ｐゴシック" charset="-128"/>
              </a:rPr>
              <a:t>Exigencia de información financiera a las pymes </a:t>
            </a:r>
            <a:r>
              <a:rPr lang="es-ES" sz="1800" b="1" smtClean="0">
                <a:solidFill>
                  <a:schemeClr val="tx1"/>
                </a:solidFill>
                <a:latin typeface="Baskerville" charset="0"/>
                <a:ea typeface="ＭＳ Ｐゴシック" charset="-128"/>
              </a:rPr>
              <a:t>(Arts.316, 319)</a:t>
            </a:r>
          </a:p>
        </p:txBody>
      </p:sp>
      <p:sp>
        <p:nvSpPr>
          <p:cNvPr id="3" name="Marcador de contenido 2"/>
          <p:cNvSpPr>
            <a:spLocks noGrp="1"/>
          </p:cNvSpPr>
          <p:nvPr>
            <p:ph idx="1"/>
          </p:nvPr>
        </p:nvSpPr>
        <p:spPr>
          <a:xfrm>
            <a:off x="457200" y="3709988"/>
            <a:ext cx="8229600" cy="2022475"/>
          </a:xfrm>
        </p:spPr>
        <p:txBody>
          <a:bodyPr>
            <a:noAutofit/>
          </a:bodyPr>
          <a:lstStyle/>
          <a:p>
            <a:pPr marL="0" indent="0" algn="just" eaLnBrk="1" hangingPunct="1">
              <a:buFont typeface="Wingdings 2" panose="05020102010507070707" pitchFamily="18" charset="2"/>
              <a:buNone/>
            </a:pPr>
            <a:r>
              <a:rPr lang="es-ES_tradnl" sz="2200" b="1" u="sng" smtClean="0">
                <a:solidFill>
                  <a:srgbClr val="0BD0D9"/>
                </a:solidFill>
                <a:ea typeface="ＭＳ Ｐゴシック" charset="-128"/>
              </a:rPr>
              <a:t>Como  la  carga  que  impone  llevar  IFRS  no  es  asumible   por la  mayoría de  las  pyme</a:t>
            </a:r>
            <a:r>
              <a:rPr lang="es-ES_tradnl" sz="2200" smtClean="0">
                <a:ea typeface="ＭＳ Ｐゴシック" charset="-128"/>
              </a:rPr>
              <a:t>,  en la reforma  tributaria  se estableció  un régimen  especial  para  las  pyme,  en el  Art.  14 ter de la  LIR,  que exime  de la  obligación de llevar  contabilidad financiera,  declarando  el gobierno  que era  deseable que el  97% de  las  empresas  del  país   se acogiera  a  dicho   sistema. </a:t>
            </a:r>
            <a:endParaRPr lang="es-ES" sz="2200" smtClean="0">
              <a:ea typeface="ＭＳ Ｐゴシック" charset="-128"/>
            </a:endParaRPr>
          </a:p>
        </p:txBody>
      </p:sp>
      <p:sp>
        <p:nvSpPr>
          <p:cNvPr id="41987" name="CuadroTexto 3"/>
          <p:cNvSpPr txBox="1">
            <a:spLocks noChangeArrowheads="1"/>
          </p:cNvSpPr>
          <p:nvPr/>
        </p:nvSpPr>
        <p:spPr bwMode="auto">
          <a:xfrm>
            <a:off x="1941513" y="2373313"/>
            <a:ext cx="557371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r>
              <a:rPr lang="es-ES" sz="1800"/>
              <a:t>Indicaciones Bancada  PYME  </a:t>
            </a:r>
            <a:r>
              <a:rPr lang="es-ES" sz="1800">
                <a:solidFill>
                  <a:srgbClr val="FFFF00"/>
                </a:solidFill>
              </a:rPr>
              <a:t>SI</a:t>
            </a:r>
          </a:p>
          <a:p>
            <a:pPr eaLnBrk="1" hangingPunct="1"/>
            <a:endParaRPr lang="es-ES" sz="1800"/>
          </a:p>
          <a:p>
            <a:pPr eaLnBrk="1" hangingPunct="1"/>
            <a:r>
              <a:rPr lang="es-ES" sz="1800"/>
              <a:t>Indicaciones Gobierno           </a:t>
            </a:r>
            <a:r>
              <a:rPr lang="es-ES" sz="1800">
                <a:solidFill>
                  <a:srgbClr val="FFFF00"/>
                </a:solidFill>
              </a:rPr>
              <a:t>Avance</a:t>
            </a:r>
          </a:p>
          <a:p>
            <a:pPr eaLnBrk="1" hangingPunct="1"/>
            <a:endParaRPr lang="es-ES" sz="1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CuadroTexto 1"/>
          <p:cNvSpPr txBox="1">
            <a:spLocks noChangeArrowheads="1"/>
          </p:cNvSpPr>
          <p:nvPr/>
        </p:nvSpPr>
        <p:spPr bwMode="auto">
          <a:xfrm>
            <a:off x="2627313" y="620713"/>
            <a:ext cx="5905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r>
              <a:rPr lang="es-CL">
                <a:solidFill>
                  <a:srgbClr val="FFFFFF"/>
                </a:solidFill>
                <a:latin typeface="Arial" panose="020B0604020202020204" pitchFamily="34" charset="0"/>
              </a:rPr>
              <a:t>Evolución Ventas medias  por trabajador </a:t>
            </a:r>
            <a:endParaRPr lang="es-ES">
              <a:solidFill>
                <a:srgbClr val="FFFFFF"/>
              </a:solidFill>
              <a:latin typeface="Arial" panose="020B0604020202020204" pitchFamily="34" charset="0"/>
            </a:endParaRPr>
          </a:p>
        </p:txBody>
      </p:sp>
      <p:pic>
        <p:nvPicPr>
          <p:cNvPr id="15362" name="3 Marcador de contenido"/>
          <p:cNvPicPr>
            <a:picLocks noGrp="1"/>
          </p:cNvPicPr>
          <p:nvPr>
            <p:ph idx="1"/>
          </p:nvPr>
        </p:nvPicPr>
        <p:blipFill>
          <a:blip r:embed="rId2">
            <a:extLst>
              <a:ext uri="{28A0092B-C50C-407E-A947-70E740481C1C}">
                <a14:useLocalDpi xmlns:a14="http://schemas.microsoft.com/office/drawing/2010/main" val="0"/>
              </a:ext>
            </a:extLst>
          </a:blip>
          <a:srcRect l="46" r="46"/>
          <a:stretch>
            <a:fillRect/>
          </a:stretch>
        </p:blipFill>
        <p:spPr>
          <a:xfrm>
            <a:off x="107950" y="1600200"/>
            <a:ext cx="8856663" cy="4997450"/>
          </a:xfr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2488" y="784225"/>
            <a:ext cx="7834312" cy="771525"/>
          </a:xfrm>
        </p:spPr>
        <p:txBody>
          <a:bodyPr>
            <a:normAutofit/>
          </a:bodyPr>
          <a:lstStyle/>
          <a:p>
            <a:pPr algn="just" eaLnBrk="1" hangingPunct="1"/>
            <a:r>
              <a:rPr lang="es-ES" sz="2400" b="1" smtClean="0">
                <a:solidFill>
                  <a:schemeClr val="tx1"/>
                </a:solidFill>
                <a:ea typeface="ＭＳ Ｐゴシック" charset="-128"/>
              </a:rPr>
              <a:t>10.- Norma de procedimiento inconstitucional  </a:t>
            </a:r>
            <a:br>
              <a:rPr lang="es-ES" sz="2400" b="1" smtClean="0">
                <a:solidFill>
                  <a:schemeClr val="tx1"/>
                </a:solidFill>
                <a:ea typeface="ＭＳ Ｐゴシック" charset="-128"/>
              </a:rPr>
            </a:br>
            <a:r>
              <a:rPr lang="es-ES" sz="2000" b="1" smtClean="0">
                <a:solidFill>
                  <a:schemeClr val="tx1"/>
                </a:solidFill>
                <a:latin typeface="Baskerville" charset="0"/>
                <a:ea typeface="ＭＳ Ｐゴシック" charset="-128"/>
              </a:rPr>
              <a:t>(Art. 320 inciso 3º)</a:t>
            </a:r>
          </a:p>
        </p:txBody>
      </p:sp>
      <p:sp>
        <p:nvSpPr>
          <p:cNvPr id="3" name="Marcador de contenido 2"/>
          <p:cNvSpPr>
            <a:spLocks noGrp="1"/>
          </p:cNvSpPr>
          <p:nvPr>
            <p:ph idx="1"/>
          </p:nvPr>
        </p:nvSpPr>
        <p:spPr>
          <a:xfrm>
            <a:off x="230188" y="3148013"/>
            <a:ext cx="8701087" cy="3444875"/>
          </a:xfrm>
        </p:spPr>
        <p:txBody>
          <a:bodyPr>
            <a:normAutofit/>
          </a:bodyPr>
          <a:lstStyle/>
          <a:p>
            <a:pPr algn="just" eaLnBrk="1" hangingPunct="1">
              <a:lnSpc>
                <a:spcPct val="90000"/>
              </a:lnSpc>
              <a:buFont typeface="Wingdings" panose="05000000000000000000" pitchFamily="2" charset="2"/>
              <a:buChar char="Ø"/>
            </a:pPr>
            <a:r>
              <a:rPr lang="es-ES_tradnl" sz="2200" smtClean="0">
                <a:ea typeface="ＭＳ Ｐゴシック" charset="-128"/>
              </a:rPr>
              <a:t>Tribunal  laboral  a  ordenar</a:t>
            </a:r>
            <a:r>
              <a:rPr lang="es-ES_tradnl" sz="2200" smtClean="0">
                <a:solidFill>
                  <a:srgbClr val="0BD0D9"/>
                </a:solidFill>
                <a:ea typeface="ＭＳ Ｐゴシック" charset="-128"/>
              </a:rPr>
              <a:t>,  </a:t>
            </a:r>
            <a:r>
              <a:rPr lang="es-ES_tradnl" sz="2200" b="1" u="sng" smtClean="0">
                <a:solidFill>
                  <a:srgbClr val="0BD0D9"/>
                </a:solidFill>
                <a:ea typeface="ＭＳ Ｐゴシック" charset="-128"/>
              </a:rPr>
              <a:t>en  su  primera  resolución</a:t>
            </a:r>
            <a:r>
              <a:rPr lang="es-ES_tradnl" sz="2200" smtClean="0">
                <a:solidFill>
                  <a:srgbClr val="0BD0D9"/>
                </a:solidFill>
                <a:ea typeface="ＭＳ Ｐゴシック" charset="-128"/>
              </a:rPr>
              <a:t>, </a:t>
            </a:r>
            <a:r>
              <a:rPr lang="es-ES_tradnl" sz="2200" smtClean="0">
                <a:ea typeface="ＭＳ Ｐゴシック" charset="-128"/>
              </a:rPr>
              <a:t>que el </a:t>
            </a:r>
            <a:r>
              <a:rPr lang="es-ES_tradnl" sz="2200" b="1" u="sng" smtClean="0">
                <a:ea typeface="ＭＳ Ｐゴシック" charset="-128"/>
              </a:rPr>
              <a:t>empleador </a:t>
            </a:r>
            <a:r>
              <a:rPr lang="es-ES_tradnl" sz="2200" b="1" u="sng" smtClean="0">
                <a:solidFill>
                  <a:srgbClr val="0BD0D9"/>
                </a:solidFill>
                <a:ea typeface="ＭＳ Ｐゴシック" charset="-128"/>
              </a:rPr>
              <a:t> haga  entrega  de la  información  financiera  </a:t>
            </a:r>
            <a:r>
              <a:rPr lang="es-ES_tradnl" sz="2200" b="1" u="sng" smtClean="0">
                <a:ea typeface="ＭＳ Ｐゴシック" charset="-128"/>
              </a:rPr>
              <a:t>y  tributaria  que se le  exija</a:t>
            </a:r>
            <a:r>
              <a:rPr lang="es-ES_tradnl" sz="2200" smtClean="0">
                <a:ea typeface="ＭＳ Ｐゴシック" charset="-128"/>
              </a:rPr>
              <a:t>.</a:t>
            </a:r>
          </a:p>
          <a:p>
            <a:pPr algn="just" eaLnBrk="1" hangingPunct="1">
              <a:lnSpc>
                <a:spcPct val="90000"/>
              </a:lnSpc>
              <a:buFont typeface="Wingdings 2" panose="05020102010507070707" pitchFamily="18" charset="2"/>
              <a:buNone/>
            </a:pPr>
            <a:endParaRPr lang="es-ES_tradnl" sz="2200" smtClean="0">
              <a:ea typeface="ＭＳ Ｐゴシック" charset="-128"/>
            </a:endParaRPr>
          </a:p>
          <a:p>
            <a:pPr algn="just" eaLnBrk="1" hangingPunct="1">
              <a:lnSpc>
                <a:spcPct val="90000"/>
              </a:lnSpc>
              <a:buFont typeface="Wingdings" panose="05000000000000000000" pitchFamily="2" charset="2"/>
              <a:buChar char="Ø"/>
            </a:pPr>
            <a:r>
              <a:rPr lang="es-ES_tradnl" sz="2200" smtClean="0">
                <a:ea typeface="ＭＳ Ｐゴシック" charset="-128"/>
              </a:rPr>
              <a:t>El  </a:t>
            </a:r>
            <a:r>
              <a:rPr lang="es-ES_tradnl" sz="2200" smtClean="0">
                <a:solidFill>
                  <a:srgbClr val="0BD0D9"/>
                </a:solidFill>
                <a:ea typeface="ＭＳ Ｐゴシック" charset="-128"/>
              </a:rPr>
              <a:t>debido  proceso  </a:t>
            </a:r>
            <a:r>
              <a:rPr lang="es-ES_tradnl" sz="2200" smtClean="0">
                <a:ea typeface="ＭＳ Ｐゴシック" charset="-128"/>
              </a:rPr>
              <a:t>consagra  que a lo  menos debe escucharse  al  demandado</a:t>
            </a:r>
            <a:r>
              <a:rPr lang="es-ES_tradnl" sz="2200" smtClean="0">
                <a:solidFill>
                  <a:srgbClr val="0BD0D9"/>
                </a:solidFill>
                <a:ea typeface="ＭＳ Ｐゴシック" charset="-128"/>
              </a:rPr>
              <a:t>.  </a:t>
            </a:r>
            <a:r>
              <a:rPr lang="es-ES_tradnl" sz="2200" b="1" u="sng" smtClean="0">
                <a:solidFill>
                  <a:srgbClr val="0BD0D9"/>
                </a:solidFill>
                <a:ea typeface="ＭＳ Ｐゴシック" charset="-128"/>
              </a:rPr>
              <a:t>Pueden   haber  múltiples razones  para  no  poder  exhibir documentación</a:t>
            </a:r>
            <a:r>
              <a:rPr lang="es-ES_tradnl" sz="2200" smtClean="0">
                <a:ea typeface="ＭＳ Ｐゴシック" charset="-128"/>
              </a:rPr>
              <a:t>: - que  ésta  se encuentre  en  un proceso de fiscalización del  SII,  - aportada  en  un  juicio, - ser  contribuyente  bajo  régimen de renta presunta,  o  - sometido  al  Art.  14 ter A de la LIR.</a:t>
            </a:r>
          </a:p>
          <a:p>
            <a:pPr algn="just" eaLnBrk="1" hangingPunct="1">
              <a:lnSpc>
                <a:spcPct val="90000"/>
              </a:lnSpc>
              <a:buFont typeface="Wingdings" panose="05000000000000000000" pitchFamily="2" charset="2"/>
              <a:buChar char="Ø"/>
            </a:pPr>
            <a:endParaRPr lang="es-ES_tradnl" sz="2200" smtClean="0">
              <a:ea typeface="ＭＳ Ｐゴシック" charset="-128"/>
            </a:endParaRPr>
          </a:p>
        </p:txBody>
      </p:sp>
      <p:sp>
        <p:nvSpPr>
          <p:cNvPr id="4" name="CuadroTexto 3"/>
          <p:cNvSpPr txBox="1"/>
          <p:nvPr/>
        </p:nvSpPr>
        <p:spPr>
          <a:xfrm>
            <a:off x="519113" y="1770063"/>
            <a:ext cx="7658100" cy="1477962"/>
          </a:xfrm>
          <a:prstGeom prst="rect">
            <a:avLst/>
          </a:prstGeom>
          <a:noFill/>
        </p:spPr>
        <p:txBody>
          <a:bodyPr>
            <a:spAutoFit/>
          </a:bodyPr>
          <a:lstStyle/>
          <a:p>
            <a:pPr algn="just" fontAlgn="auto">
              <a:spcBef>
                <a:spcPts val="0"/>
              </a:spcBef>
              <a:spcAft>
                <a:spcPts val="0"/>
              </a:spcAft>
              <a:defRPr/>
            </a:pPr>
            <a:endParaRPr lang="es-ES_tradnl" dirty="0">
              <a:solidFill>
                <a:schemeClr val="accent3"/>
              </a:solidFill>
              <a:latin typeface="+mn-lt"/>
              <a:ea typeface="+mn-ea"/>
            </a:endParaRPr>
          </a:p>
          <a:p>
            <a:pPr>
              <a:defRPr/>
            </a:pPr>
            <a:r>
              <a:rPr lang="es-ES" dirty="0">
                <a:latin typeface="Constantia" charset="0"/>
                <a:ea typeface="ＭＳ Ｐゴシック" charset="0"/>
                <a:cs typeface="ＭＳ Ｐゴシック" charset="0"/>
              </a:rPr>
              <a:t>Indicaciones Bancada  PYME  </a:t>
            </a:r>
            <a:r>
              <a:rPr lang="es-ES" dirty="0">
                <a:solidFill>
                  <a:srgbClr val="FFFF00"/>
                </a:solidFill>
                <a:latin typeface="Constantia" charset="0"/>
                <a:ea typeface="ＭＳ Ｐゴシック" charset="0"/>
                <a:cs typeface="ＭＳ Ｐゴシック" charset="0"/>
              </a:rPr>
              <a:t>SI</a:t>
            </a:r>
          </a:p>
          <a:p>
            <a:pPr>
              <a:defRPr/>
            </a:pPr>
            <a:endParaRPr lang="es-ES" dirty="0">
              <a:latin typeface="Constantia" charset="0"/>
              <a:ea typeface="ＭＳ Ｐゴシック" charset="0"/>
              <a:cs typeface="ＭＳ Ｐゴシック" charset="0"/>
            </a:endParaRPr>
          </a:p>
          <a:p>
            <a:pPr>
              <a:defRPr/>
            </a:pPr>
            <a:r>
              <a:rPr lang="es-ES" dirty="0">
                <a:latin typeface="Constantia" charset="0"/>
                <a:ea typeface="ＭＳ Ｐゴシック" charset="0"/>
                <a:cs typeface="ＭＳ Ｐゴシック" charset="0"/>
              </a:rPr>
              <a:t>Indicaciones Gobierno           </a:t>
            </a:r>
            <a:r>
              <a:rPr lang="es-ES" dirty="0">
                <a:solidFill>
                  <a:srgbClr val="FFFF00"/>
                </a:solidFill>
                <a:latin typeface="Constantia" charset="0"/>
                <a:ea typeface="ＭＳ Ｐゴシック" charset="0"/>
                <a:cs typeface="ＭＳ Ｐゴシック" charset="0"/>
              </a:rPr>
              <a:t>  NO</a:t>
            </a:r>
          </a:p>
          <a:p>
            <a:pPr fontAlgn="auto">
              <a:spcBef>
                <a:spcPts val="0"/>
              </a:spcBef>
              <a:spcAft>
                <a:spcPts val="0"/>
              </a:spcAft>
              <a:defRPr/>
            </a:pPr>
            <a:endParaRPr lang="es-ES" dirty="0">
              <a:latin typeface="+mn-lt"/>
              <a:ea typeface="+mn-ea"/>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4025" y="944563"/>
            <a:ext cx="8232775" cy="801687"/>
          </a:xfrm>
        </p:spPr>
        <p:txBody>
          <a:bodyPr>
            <a:normAutofit/>
          </a:bodyPr>
          <a:lstStyle/>
          <a:p>
            <a:pPr algn="just" eaLnBrk="1" hangingPunct="1"/>
            <a:r>
              <a:rPr lang="es-ES" sz="2900" b="1" smtClean="0">
                <a:solidFill>
                  <a:schemeClr val="tx1"/>
                </a:solidFill>
                <a:ea typeface="ＭＳ Ｐゴシック" charset="-128"/>
              </a:rPr>
              <a:t>11.- </a:t>
            </a:r>
            <a:r>
              <a:rPr lang="es-ES_tradnl" sz="2900" b="1" smtClean="0">
                <a:solidFill>
                  <a:schemeClr val="tx1"/>
                </a:solidFill>
                <a:ea typeface="ＭＳ Ｐゴシック" charset="-128"/>
              </a:rPr>
              <a:t>Desconocimiento  del derecho  del trabajador de retirarse  del  proceso de  negociación</a:t>
            </a:r>
            <a:r>
              <a:rPr lang="es-ES_tradnl" sz="2900" smtClean="0">
                <a:solidFill>
                  <a:schemeClr val="tx1"/>
                </a:solidFill>
                <a:ea typeface="ＭＳ Ｐゴシック" charset="-128"/>
              </a:rPr>
              <a:t> </a:t>
            </a:r>
            <a:r>
              <a:rPr lang="es-ES_tradnl" sz="2000" b="1" smtClean="0">
                <a:solidFill>
                  <a:schemeClr val="tx1"/>
                </a:solidFill>
                <a:ea typeface="ＭＳ Ｐゴシック" charset="-128"/>
              </a:rPr>
              <a:t>(Art. 324 inciso 3º)</a:t>
            </a:r>
            <a:r>
              <a:rPr lang="es-CL" sz="2000" b="1" smtClean="0">
                <a:solidFill>
                  <a:schemeClr val="tx1"/>
                </a:solidFill>
                <a:ea typeface="ＭＳ Ｐゴシック" charset="-128"/>
              </a:rPr>
              <a:t> </a:t>
            </a:r>
            <a:endParaRPr lang="es-ES" sz="2000" b="1" smtClean="0">
              <a:solidFill>
                <a:schemeClr val="tx1"/>
              </a:solidFill>
              <a:latin typeface="Baskerville" charset="0"/>
              <a:ea typeface="ＭＳ Ｐゴシック" charset="-128"/>
            </a:endParaRPr>
          </a:p>
        </p:txBody>
      </p:sp>
      <p:sp>
        <p:nvSpPr>
          <p:cNvPr id="3" name="Marcador de contenido 2"/>
          <p:cNvSpPr>
            <a:spLocks noGrp="1"/>
          </p:cNvSpPr>
          <p:nvPr>
            <p:ph idx="1"/>
          </p:nvPr>
        </p:nvSpPr>
        <p:spPr>
          <a:xfrm>
            <a:off x="230188" y="3446463"/>
            <a:ext cx="8701087" cy="2673350"/>
          </a:xfrm>
        </p:spPr>
        <p:txBody>
          <a:bodyPr>
            <a:normAutofit/>
          </a:bodyPr>
          <a:lstStyle/>
          <a:p>
            <a:pPr marL="0" indent="0" algn="just" eaLnBrk="1" hangingPunct="1">
              <a:lnSpc>
                <a:spcPct val="80000"/>
              </a:lnSpc>
              <a:buFont typeface="Wingdings 2" panose="05020102010507070707" pitchFamily="18" charset="2"/>
              <a:buNone/>
            </a:pPr>
            <a:r>
              <a:rPr lang="es-ES_tradnl" sz="2000" smtClean="0">
                <a:ea typeface="ＭＳ Ｐゴシック" charset="-128"/>
              </a:rPr>
              <a:t>Cualquiera sea  el  número de días  que se haya  prolongado  una  huelga.</a:t>
            </a:r>
            <a:endParaRPr lang="es-CL" sz="2000" smtClean="0">
              <a:ea typeface="ＭＳ Ｐゴシック" charset="-128"/>
            </a:endParaRPr>
          </a:p>
          <a:p>
            <a:pPr marL="0" indent="0" algn="just" eaLnBrk="1" hangingPunct="1">
              <a:lnSpc>
                <a:spcPct val="80000"/>
              </a:lnSpc>
              <a:buFont typeface="Wingdings 2" panose="05020102010507070707" pitchFamily="18" charset="2"/>
              <a:buNone/>
            </a:pPr>
            <a:r>
              <a:rPr lang="es-ES_tradnl" sz="2000" smtClean="0">
                <a:ea typeface="ＭＳ Ｐゴシック" charset="-128"/>
              </a:rPr>
              <a:t> </a:t>
            </a:r>
            <a:endParaRPr lang="es-CL" sz="2000" smtClean="0">
              <a:ea typeface="ＭＳ Ｐゴシック" charset="-128"/>
            </a:endParaRPr>
          </a:p>
          <a:p>
            <a:pPr marL="0" indent="0" algn="just" eaLnBrk="1" hangingPunct="1">
              <a:lnSpc>
                <a:spcPct val="80000"/>
              </a:lnSpc>
              <a:buFont typeface="Wingdings 2" panose="05020102010507070707" pitchFamily="18" charset="2"/>
              <a:buNone/>
            </a:pPr>
            <a:r>
              <a:rPr lang="es-ES_tradnl" sz="2000" smtClean="0">
                <a:ea typeface="ＭＳ Ｐゴシック" charset="-128"/>
              </a:rPr>
              <a:t>	Esta  restricción a la  libertad  del  trabajador,  también  impide  un  acuerdo  de  desvinculación laboral  entre  empleador  y trabajador,  por lo que sólo  restaría  la  posibilidad  que  el  trabajador  renuncie a su  contrato  de trabajo,  perdiendo  la  indemnización  por  años  de  servicios. </a:t>
            </a:r>
            <a:endParaRPr lang="es-CL" sz="2000" smtClean="0">
              <a:ea typeface="ＭＳ Ｐゴシック" charset="-128"/>
            </a:endParaRPr>
          </a:p>
          <a:p>
            <a:pPr marL="0" indent="0" algn="just" eaLnBrk="1" hangingPunct="1">
              <a:lnSpc>
                <a:spcPct val="80000"/>
              </a:lnSpc>
              <a:buFont typeface="Wingdings 2" panose="05020102010507070707" pitchFamily="18" charset="2"/>
              <a:buNone/>
            </a:pPr>
            <a:r>
              <a:rPr lang="es-ES_tradnl" sz="2000" smtClean="0">
                <a:ea typeface="ＭＳ Ｐゴシック" charset="-128"/>
              </a:rPr>
              <a:t> </a:t>
            </a:r>
            <a:endParaRPr lang="es-CL" sz="2000" smtClean="0">
              <a:ea typeface="ＭＳ Ｐゴシック" charset="-128"/>
            </a:endParaRPr>
          </a:p>
          <a:p>
            <a:pPr marL="0" indent="0" algn="just" eaLnBrk="1" hangingPunct="1">
              <a:lnSpc>
                <a:spcPct val="80000"/>
              </a:lnSpc>
              <a:buFont typeface="Wingdings 2" panose="05020102010507070707" pitchFamily="18" charset="2"/>
              <a:buNone/>
            </a:pPr>
            <a:r>
              <a:rPr lang="es-ES_tradnl" sz="2000" smtClean="0">
                <a:ea typeface="ＭＳ Ｐゴシック" charset="-128"/>
              </a:rPr>
              <a:t>	Este  afán  artificioso  de  empoderar  sindicatos,  pasa  por  sobre  las  libertades  del  trabajador.</a:t>
            </a:r>
            <a:endParaRPr lang="es-ES" sz="2000" smtClean="0">
              <a:ea typeface="ＭＳ Ｐゴシック" charset="-128"/>
            </a:endParaRPr>
          </a:p>
        </p:txBody>
      </p:sp>
      <p:sp>
        <p:nvSpPr>
          <p:cNvPr id="4" name="CuadroTexto 3"/>
          <p:cNvSpPr txBox="1"/>
          <p:nvPr/>
        </p:nvSpPr>
        <p:spPr>
          <a:xfrm>
            <a:off x="1295400" y="2025650"/>
            <a:ext cx="5621338" cy="1200150"/>
          </a:xfrm>
          <a:prstGeom prst="rect">
            <a:avLst/>
          </a:prstGeom>
          <a:noFill/>
        </p:spPr>
        <p:txBody>
          <a:bodyPr wrap="none">
            <a:spAutoFit/>
          </a:bodyPr>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r>
              <a:rPr lang="es-ES" sz="1800"/>
              <a:t>Indicaciones Bancada  PYME     </a:t>
            </a:r>
            <a:r>
              <a:rPr lang="es-ES" sz="1800">
                <a:solidFill>
                  <a:srgbClr val="FFFF00"/>
                </a:solidFill>
              </a:rPr>
              <a:t>NO</a:t>
            </a:r>
          </a:p>
          <a:p>
            <a:pPr eaLnBrk="1" hangingPunct="1"/>
            <a:endParaRPr lang="es-ES" sz="1800"/>
          </a:p>
          <a:p>
            <a:pPr eaLnBrk="1" hangingPunct="1"/>
            <a:r>
              <a:rPr lang="es-ES" sz="1800"/>
              <a:t>Indicaciones Gobierno                </a:t>
            </a:r>
            <a:r>
              <a:rPr lang="es-ES" sz="1800">
                <a:solidFill>
                  <a:srgbClr val="FFFF00"/>
                </a:solidFill>
              </a:rPr>
              <a:t>Avance (Desafiliación)</a:t>
            </a:r>
          </a:p>
          <a:p>
            <a:pPr eaLnBrk="1" hangingPunct="1"/>
            <a:endParaRPr lang="es-ES" sz="180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ítulo 1"/>
          <p:cNvSpPr>
            <a:spLocks noGrp="1"/>
          </p:cNvSpPr>
          <p:nvPr>
            <p:ph type="title"/>
          </p:nvPr>
        </p:nvSpPr>
        <p:spPr>
          <a:xfrm>
            <a:off x="652463" y="730250"/>
            <a:ext cx="8345487" cy="958850"/>
          </a:xfrm>
        </p:spPr>
        <p:txBody>
          <a:bodyPr/>
          <a:lstStyle/>
          <a:p>
            <a:pPr algn="just" eaLnBrk="1" hangingPunct="1"/>
            <a:r>
              <a:rPr lang="es-ES" sz="2900" b="1" smtClean="0">
                <a:solidFill>
                  <a:srgbClr val="FFFFFF"/>
                </a:solidFill>
                <a:ea typeface="ＭＳ Ｐゴシック" charset="-128"/>
              </a:rPr>
              <a:t>12.- Se acortan los plazos para responder y al mismo tiempo se extienden los plazos de negociación  </a:t>
            </a:r>
            <a:r>
              <a:rPr lang="es-ES" sz="2200" b="1" smtClean="0">
                <a:solidFill>
                  <a:srgbClr val="FFFFFF"/>
                </a:solidFill>
                <a:ea typeface="ＭＳ Ｐゴシック" charset="-128"/>
              </a:rPr>
              <a:t>(Art. 337)</a:t>
            </a:r>
          </a:p>
        </p:txBody>
      </p:sp>
      <p:sp>
        <p:nvSpPr>
          <p:cNvPr id="3" name="Marcador de contenido 2"/>
          <p:cNvSpPr>
            <a:spLocks noGrp="1"/>
          </p:cNvSpPr>
          <p:nvPr>
            <p:ph idx="1"/>
          </p:nvPr>
        </p:nvSpPr>
        <p:spPr>
          <a:xfrm>
            <a:off x="457200" y="3025775"/>
            <a:ext cx="8229600" cy="3452813"/>
          </a:xfrm>
        </p:spPr>
        <p:txBody>
          <a:bodyPr>
            <a:normAutofit/>
          </a:bodyPr>
          <a:lstStyle/>
          <a:p>
            <a:pPr marL="0" indent="0" algn="just" eaLnBrk="1" hangingPunct="1">
              <a:lnSpc>
                <a:spcPct val="80000"/>
              </a:lnSpc>
              <a:buFont typeface="Wingdings 2" panose="05020102010507070707" pitchFamily="18" charset="2"/>
              <a:buNone/>
            </a:pPr>
            <a:r>
              <a:rPr lang="es-ES_tradnl" sz="1900" smtClean="0">
                <a:ea typeface="ＭＳ Ｐゴシック" charset="-128"/>
              </a:rPr>
              <a:t>Si  se  ha  ampliado  el  plazo para  negociar  colectivamente</a:t>
            </a:r>
            <a:r>
              <a:rPr lang="es-ES_tradnl" sz="1900" smtClean="0">
                <a:solidFill>
                  <a:srgbClr val="0BD0D9"/>
                </a:solidFill>
                <a:ea typeface="ＭＳ Ｐゴシック" charset="-128"/>
              </a:rPr>
              <a:t>, </a:t>
            </a:r>
            <a:r>
              <a:rPr lang="es-ES_tradnl" sz="1900" b="1" u="sng" smtClean="0">
                <a:solidFill>
                  <a:srgbClr val="0BD0D9"/>
                </a:solidFill>
                <a:ea typeface="ＭＳ Ｐゴシック" charset="-128"/>
              </a:rPr>
              <a:t>por qué  se ha  reducido  en un  tercio  el  plazo  para  contestar</a:t>
            </a:r>
            <a:r>
              <a:rPr lang="es-ES_tradnl" sz="1900" smtClean="0">
                <a:ea typeface="ＭＳ Ｐゴシック" charset="-128"/>
              </a:rPr>
              <a:t>? </a:t>
            </a:r>
            <a:r>
              <a:rPr lang="es-ES_tradnl" sz="1300" smtClean="0">
                <a:ea typeface="ＭＳ Ｐゴシック" charset="-128"/>
              </a:rPr>
              <a:t>de 15 a 10  días  corridos)</a:t>
            </a:r>
          </a:p>
          <a:p>
            <a:pPr marL="0" indent="0" algn="just" eaLnBrk="1" hangingPunct="1">
              <a:lnSpc>
                <a:spcPct val="80000"/>
              </a:lnSpc>
              <a:buFont typeface="Wingdings 2" panose="05020102010507070707" pitchFamily="18" charset="2"/>
              <a:buNone/>
            </a:pPr>
            <a:r>
              <a:rPr lang="es-ES_tradnl" sz="1900" smtClean="0">
                <a:ea typeface="ＭＳ Ｐゴシック" charset="-128"/>
              </a:rPr>
              <a:t> </a:t>
            </a:r>
          </a:p>
          <a:p>
            <a:pPr marL="0" indent="0" algn="just" eaLnBrk="1" hangingPunct="1">
              <a:lnSpc>
                <a:spcPct val="80000"/>
              </a:lnSpc>
              <a:buFont typeface="Wingdings 2" panose="05020102010507070707" pitchFamily="18" charset="2"/>
              <a:buNone/>
            </a:pPr>
            <a:r>
              <a:rPr lang="es-ES_tradnl" sz="1900" smtClean="0">
                <a:ea typeface="ＭＳ Ｐゴシック" charset="-128"/>
              </a:rPr>
              <a:t>La  Pyme   </a:t>
            </a:r>
            <a:r>
              <a:rPr lang="es-ES_tradnl" sz="1900" b="1" u="sng" smtClean="0">
                <a:solidFill>
                  <a:srgbClr val="0BD0D9"/>
                </a:solidFill>
                <a:ea typeface="ＭＳ Ｐゴシック" charset="-128"/>
              </a:rPr>
              <a:t>no  tiene  asesores  estables</a:t>
            </a:r>
            <a:r>
              <a:rPr lang="es-ES_tradnl" sz="1900" smtClean="0">
                <a:ea typeface="ＭＳ Ｐゴシック" charset="-128"/>
              </a:rPr>
              <a:t>,  por lo que  la  negociación  colectiva  no sólo  comienza  con el  proyecto de contrato, sino  que  con  la búsqueda, dentro  de  las  posibilidades  económicas  de la empresa, de un  asesor  a quien  poder  contratar, solo una vez superados  ambos   obstáculos,  se procede a  informar  a ese  asesor   sobre  la  realidad de la  empresa.</a:t>
            </a:r>
          </a:p>
          <a:p>
            <a:pPr marL="0" indent="0" algn="just" eaLnBrk="1" hangingPunct="1">
              <a:lnSpc>
                <a:spcPct val="80000"/>
              </a:lnSpc>
              <a:buFont typeface="Wingdings 2" panose="05020102010507070707" pitchFamily="18" charset="2"/>
              <a:buNone/>
            </a:pPr>
            <a:r>
              <a:rPr lang="es-ES_tradnl" sz="1900" smtClean="0">
                <a:ea typeface="ＭＳ Ｐゴシック" charset="-128"/>
              </a:rPr>
              <a:t> </a:t>
            </a:r>
          </a:p>
          <a:p>
            <a:pPr marL="0" indent="0" algn="just" eaLnBrk="1" hangingPunct="1">
              <a:lnSpc>
                <a:spcPct val="80000"/>
              </a:lnSpc>
              <a:buFont typeface="Wingdings 2" panose="05020102010507070707" pitchFamily="18" charset="2"/>
              <a:buNone/>
            </a:pPr>
            <a:r>
              <a:rPr lang="es-ES_tradnl" sz="1900" b="1" u="sng" smtClean="0">
                <a:solidFill>
                  <a:srgbClr val="0BD0D9"/>
                </a:solidFill>
                <a:ea typeface="ＭＳ Ｐゴシック" charset="-128"/>
              </a:rPr>
              <a:t>Queda en evidencia  que se  piensa  en  las  grandes  empresas </a:t>
            </a:r>
            <a:r>
              <a:rPr lang="es-ES_tradnl" sz="1900" smtClean="0">
                <a:ea typeface="ＭＳ Ｐゴシック" charset="-128"/>
              </a:rPr>
              <a:t>que poseen asesores permanentes y se termina  afectando  a las  Pymes. Deben ampliarse los plazos aplicables a las Pyme.</a:t>
            </a:r>
          </a:p>
          <a:p>
            <a:pPr marL="0" indent="0" algn="just" eaLnBrk="1" hangingPunct="1">
              <a:lnSpc>
                <a:spcPct val="80000"/>
              </a:lnSpc>
              <a:buFont typeface="Wingdings 2" panose="05020102010507070707" pitchFamily="18" charset="2"/>
              <a:buNone/>
            </a:pPr>
            <a:endParaRPr lang="es-ES" sz="1900" smtClean="0">
              <a:ea typeface="ＭＳ Ｐゴシック" charset="-128"/>
            </a:endParaRPr>
          </a:p>
        </p:txBody>
      </p:sp>
      <p:sp>
        <p:nvSpPr>
          <p:cNvPr id="4" name="CuadroTexto 3"/>
          <p:cNvSpPr txBox="1"/>
          <p:nvPr/>
        </p:nvSpPr>
        <p:spPr>
          <a:xfrm>
            <a:off x="2122488" y="1825625"/>
            <a:ext cx="3497262" cy="1200150"/>
          </a:xfrm>
          <a:prstGeom prst="rect">
            <a:avLst/>
          </a:prstGeom>
          <a:noFill/>
        </p:spPr>
        <p:txBody>
          <a:bodyPr wrap="none">
            <a:spAutoFit/>
          </a:bodyPr>
          <a:lstStyle/>
          <a:p>
            <a:pPr>
              <a:defRPr/>
            </a:pPr>
            <a:r>
              <a:rPr lang="es-ES" dirty="0">
                <a:latin typeface="Constantia" charset="0"/>
                <a:ea typeface="ＭＳ Ｐゴシック" charset="0"/>
                <a:cs typeface="ＭＳ Ｐゴシック" charset="0"/>
              </a:rPr>
              <a:t>Indicaciones Bancada  PYME  </a:t>
            </a:r>
            <a:r>
              <a:rPr lang="es-ES" dirty="0">
                <a:solidFill>
                  <a:srgbClr val="FFFF00"/>
                </a:solidFill>
                <a:latin typeface="Constantia" charset="0"/>
                <a:ea typeface="ＭＳ Ｐゴシック" charset="0"/>
                <a:cs typeface="ＭＳ Ｐゴシック" charset="0"/>
              </a:rPr>
              <a:t>SI</a:t>
            </a:r>
          </a:p>
          <a:p>
            <a:pPr>
              <a:defRPr/>
            </a:pPr>
            <a:endParaRPr lang="es-ES" dirty="0">
              <a:latin typeface="Constantia" charset="0"/>
              <a:ea typeface="ＭＳ Ｐゴシック" charset="0"/>
              <a:cs typeface="ＭＳ Ｐゴシック" charset="0"/>
            </a:endParaRPr>
          </a:p>
          <a:p>
            <a:pPr>
              <a:defRPr/>
            </a:pPr>
            <a:r>
              <a:rPr lang="es-ES" dirty="0">
                <a:latin typeface="Constantia" charset="0"/>
                <a:ea typeface="ＭＳ Ｐゴシック" charset="0"/>
                <a:cs typeface="ＭＳ Ｐゴシック" charset="0"/>
              </a:rPr>
              <a:t>Indicaciones Gobierno           </a:t>
            </a:r>
            <a:r>
              <a:rPr lang="es-ES" dirty="0">
                <a:solidFill>
                  <a:srgbClr val="FFFF00"/>
                </a:solidFill>
                <a:latin typeface="Constantia" charset="0"/>
                <a:ea typeface="ＭＳ Ｐゴシック" charset="0"/>
                <a:cs typeface="ＭＳ Ｐゴシック" charset="0"/>
              </a:rPr>
              <a:t> NO</a:t>
            </a:r>
          </a:p>
          <a:p>
            <a:pPr fontAlgn="auto">
              <a:spcBef>
                <a:spcPts val="0"/>
              </a:spcBef>
              <a:spcAft>
                <a:spcPts val="0"/>
              </a:spcAft>
              <a:defRPr/>
            </a:pPr>
            <a:endParaRPr lang="es-ES" dirty="0">
              <a:latin typeface="+mn-lt"/>
              <a:ea typeface="+mn-ea"/>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77925" y="1022350"/>
            <a:ext cx="7515225" cy="469900"/>
          </a:xfrm>
        </p:spPr>
        <p:txBody>
          <a:bodyPr>
            <a:normAutofit/>
          </a:bodyPr>
          <a:lstStyle/>
          <a:p>
            <a:pPr algn="just" eaLnBrk="1" hangingPunct="1"/>
            <a:r>
              <a:rPr lang="es-ES" sz="2900" b="1" smtClean="0">
                <a:solidFill>
                  <a:schemeClr val="tx1"/>
                </a:solidFill>
                <a:ea typeface="ＭＳ Ｐゴシック" charset="-128"/>
              </a:rPr>
              <a:t>13.- Piso de negociación  </a:t>
            </a:r>
            <a:r>
              <a:rPr lang="es-ES" sz="2000" b="1" smtClean="0">
                <a:solidFill>
                  <a:schemeClr val="tx1"/>
                </a:solidFill>
                <a:latin typeface="Baskerville" charset="0"/>
                <a:ea typeface="ＭＳ Ｐゴシック" charset="-128"/>
              </a:rPr>
              <a:t>(Arts. 338 y 344)</a:t>
            </a:r>
          </a:p>
        </p:txBody>
      </p:sp>
      <p:sp>
        <p:nvSpPr>
          <p:cNvPr id="3" name="Marcador de contenido 2"/>
          <p:cNvSpPr>
            <a:spLocks noGrp="1"/>
          </p:cNvSpPr>
          <p:nvPr>
            <p:ph idx="1"/>
          </p:nvPr>
        </p:nvSpPr>
        <p:spPr>
          <a:xfrm>
            <a:off x="457200" y="2879725"/>
            <a:ext cx="8229600" cy="3219450"/>
          </a:xfrm>
        </p:spPr>
        <p:txBody>
          <a:bodyPr>
            <a:normAutofit/>
          </a:bodyPr>
          <a:lstStyle/>
          <a:p>
            <a:pPr marL="0" indent="0" algn="just" eaLnBrk="1" hangingPunct="1">
              <a:lnSpc>
                <a:spcPct val="80000"/>
              </a:lnSpc>
              <a:buFont typeface="Wingdings 2" panose="05020102010507070707" pitchFamily="18" charset="2"/>
              <a:buNone/>
            </a:pPr>
            <a:r>
              <a:rPr lang="es-ES_tradnl" sz="1900" b="1" u="sng" smtClean="0">
                <a:solidFill>
                  <a:srgbClr val="0BD0D9"/>
                </a:solidFill>
                <a:ea typeface="ＭＳ Ｐゴシック" charset="-128"/>
              </a:rPr>
              <a:t>La  opción del  Art. 344 de la reforma,  actual  Art. 369  inciso 2º,   debe  ser piso  inicial  de la  negociación.</a:t>
            </a:r>
          </a:p>
          <a:p>
            <a:pPr marL="0" indent="0" algn="just" eaLnBrk="1" hangingPunct="1">
              <a:lnSpc>
                <a:spcPct val="80000"/>
              </a:lnSpc>
              <a:buFont typeface="Wingdings 2" panose="05020102010507070707" pitchFamily="18" charset="2"/>
              <a:buNone/>
            </a:pPr>
            <a:endParaRPr lang="es-ES_tradnl" sz="1900" b="1" u="sng" smtClean="0">
              <a:solidFill>
                <a:srgbClr val="3366FF"/>
              </a:solidFill>
              <a:ea typeface="ＭＳ Ｐゴシック" charset="-128"/>
            </a:endParaRPr>
          </a:p>
          <a:p>
            <a:pPr marL="0" indent="0" algn="just" eaLnBrk="1" hangingPunct="1">
              <a:lnSpc>
                <a:spcPct val="80000"/>
              </a:lnSpc>
              <a:buFont typeface="Wingdings 2" panose="05020102010507070707" pitchFamily="18" charset="2"/>
              <a:buNone/>
            </a:pPr>
            <a:r>
              <a:rPr lang="es-ES_tradnl" sz="1900" smtClean="0">
                <a:ea typeface="ＭＳ Ｐゴシック" charset="-128"/>
              </a:rPr>
              <a:t>El  mecanismo  propuesto  obliga a que,  independientemente  de si  se está  o no  en condiciones de mantener  las cláusulas colectivas de contratación,  se debe responder  ofreciendo  las  mismas existentes.</a:t>
            </a:r>
          </a:p>
          <a:p>
            <a:pPr marL="0" indent="0" algn="just" eaLnBrk="1" hangingPunct="1">
              <a:lnSpc>
                <a:spcPct val="80000"/>
              </a:lnSpc>
              <a:buFont typeface="Wingdings 2" panose="05020102010507070707" pitchFamily="18" charset="2"/>
              <a:buNone/>
            </a:pPr>
            <a:r>
              <a:rPr lang="es-ES_tradnl" sz="1900" smtClean="0">
                <a:solidFill>
                  <a:srgbClr val="0BD0D9"/>
                </a:solidFill>
                <a:ea typeface="ＭＳ Ｐゴシック" charset="-128"/>
              </a:rPr>
              <a:t>Este  sistema  hará  aún  más  compleja  la  negociación.</a:t>
            </a:r>
          </a:p>
          <a:p>
            <a:pPr marL="0" indent="0" algn="just" eaLnBrk="1" hangingPunct="1">
              <a:lnSpc>
                <a:spcPct val="80000"/>
              </a:lnSpc>
              <a:buFont typeface="Wingdings 2" panose="05020102010507070707" pitchFamily="18" charset="2"/>
              <a:buNone/>
            </a:pPr>
            <a:r>
              <a:rPr lang="es-ES_tradnl" sz="1900" smtClean="0">
                <a:solidFill>
                  <a:srgbClr val="0BD0D9"/>
                </a:solidFill>
                <a:ea typeface="ＭＳ Ｐゴシック" charset="-128"/>
              </a:rPr>
              <a:t> </a:t>
            </a:r>
          </a:p>
          <a:p>
            <a:pPr marL="0" indent="0" algn="just" eaLnBrk="1" hangingPunct="1">
              <a:lnSpc>
                <a:spcPct val="80000"/>
              </a:lnSpc>
              <a:buFont typeface="Wingdings 2" panose="05020102010507070707" pitchFamily="18" charset="2"/>
              <a:buNone/>
            </a:pPr>
            <a:r>
              <a:rPr lang="es-ES_tradnl" sz="1900" smtClean="0">
                <a:solidFill>
                  <a:srgbClr val="0BD0D9"/>
                </a:solidFill>
                <a:ea typeface="ＭＳ Ｐゴシック" charset="-128"/>
              </a:rPr>
              <a:t>Las  pyme  están día  a día  sobreviviendo,  </a:t>
            </a:r>
            <a:r>
              <a:rPr lang="es-ES_tradnl" sz="1900" b="1" u="sng" smtClean="0">
                <a:solidFill>
                  <a:srgbClr val="0BD0D9"/>
                </a:solidFill>
                <a:ea typeface="ＭＳ Ｐゴシック" charset="-128"/>
              </a:rPr>
              <a:t>el  piso  no  debiera  afectarlas</a:t>
            </a:r>
            <a:r>
              <a:rPr lang="es-ES_tradnl" sz="1900" smtClean="0">
                <a:ea typeface="ＭＳ Ｐゴシック" charset="-128"/>
              </a:rPr>
              <a:t>,  pero  obligarlas  a presentar  dicho   piso, sin la posibilidad del Art. 344,  es  un  incentivo a la generación de un  conflicto  interno.  </a:t>
            </a:r>
          </a:p>
          <a:p>
            <a:pPr marL="0" indent="0" algn="just" eaLnBrk="1" hangingPunct="1">
              <a:lnSpc>
                <a:spcPct val="80000"/>
              </a:lnSpc>
              <a:buFont typeface="Wingdings 2" panose="05020102010507070707" pitchFamily="18" charset="2"/>
              <a:buNone/>
            </a:pPr>
            <a:r>
              <a:rPr lang="es-ES_tradnl" sz="1900" smtClean="0">
                <a:ea typeface="ＭＳ Ｐゴシック" charset="-128"/>
              </a:rPr>
              <a:t> </a:t>
            </a:r>
          </a:p>
          <a:p>
            <a:pPr marL="0" indent="0" algn="just" eaLnBrk="1" hangingPunct="1">
              <a:lnSpc>
                <a:spcPct val="80000"/>
              </a:lnSpc>
              <a:buFont typeface="Wingdings 2" panose="05020102010507070707" pitchFamily="18" charset="2"/>
              <a:buNone/>
            </a:pPr>
            <a:endParaRPr lang="es-ES" sz="1900" smtClean="0">
              <a:ea typeface="ＭＳ Ｐゴシック" charset="-128"/>
            </a:endParaRPr>
          </a:p>
        </p:txBody>
      </p:sp>
      <p:sp>
        <p:nvSpPr>
          <p:cNvPr id="4" name="CuadroTexto 3"/>
          <p:cNvSpPr txBox="1"/>
          <p:nvPr/>
        </p:nvSpPr>
        <p:spPr>
          <a:xfrm>
            <a:off x="1914525" y="1679575"/>
            <a:ext cx="3813175" cy="1200150"/>
          </a:xfrm>
          <a:prstGeom prst="rect">
            <a:avLst/>
          </a:prstGeom>
          <a:noFill/>
        </p:spPr>
        <p:txBody>
          <a:bodyPr wrap="none">
            <a:spAutoFit/>
          </a:bodyPr>
          <a:lstStyle/>
          <a:p>
            <a:pPr>
              <a:defRPr/>
            </a:pPr>
            <a:r>
              <a:rPr lang="es-ES" dirty="0">
                <a:latin typeface="Constantia" charset="0"/>
                <a:ea typeface="ＭＳ Ｐゴシック" charset="0"/>
                <a:cs typeface="ＭＳ Ｐゴシック" charset="0"/>
              </a:rPr>
              <a:t>Indicaciones Bancada  PYME  </a:t>
            </a:r>
            <a:r>
              <a:rPr lang="es-ES" dirty="0">
                <a:solidFill>
                  <a:srgbClr val="FFFF00"/>
                </a:solidFill>
                <a:latin typeface="Constantia" charset="0"/>
                <a:ea typeface="ＭＳ Ｐゴシック" charset="0"/>
                <a:cs typeface="ＭＳ Ｐゴシック" charset="0"/>
              </a:rPr>
              <a:t>SI</a:t>
            </a:r>
          </a:p>
          <a:p>
            <a:pPr>
              <a:defRPr/>
            </a:pPr>
            <a:endParaRPr lang="es-ES" dirty="0">
              <a:latin typeface="Constantia" charset="0"/>
              <a:ea typeface="ＭＳ Ｐゴシック" charset="0"/>
              <a:cs typeface="ＭＳ Ｐゴシック" charset="0"/>
            </a:endParaRPr>
          </a:p>
          <a:p>
            <a:pPr>
              <a:defRPr/>
            </a:pPr>
            <a:r>
              <a:rPr lang="es-ES" dirty="0">
                <a:latin typeface="Constantia" charset="0"/>
                <a:ea typeface="ＭＳ Ｐゴシック" charset="0"/>
                <a:cs typeface="ＭＳ Ｐゴシック" charset="0"/>
              </a:rPr>
              <a:t>Indicaciones Gobierno           </a:t>
            </a:r>
            <a:r>
              <a:rPr lang="es-ES" dirty="0">
                <a:solidFill>
                  <a:srgbClr val="FFFF00"/>
                </a:solidFill>
                <a:latin typeface="Constantia" charset="0"/>
                <a:ea typeface="ＭＳ Ｐゴシック" charset="0"/>
                <a:cs typeface="ＭＳ Ｐゴシック" charset="0"/>
              </a:rPr>
              <a:t>Avance</a:t>
            </a:r>
          </a:p>
          <a:p>
            <a:pPr fontAlgn="auto">
              <a:spcBef>
                <a:spcPts val="0"/>
              </a:spcBef>
              <a:spcAft>
                <a:spcPts val="0"/>
              </a:spcAft>
              <a:defRPr/>
            </a:pPr>
            <a:endParaRPr lang="es-ES" dirty="0">
              <a:latin typeface="+mn-lt"/>
              <a:ea typeface="+mn-ea"/>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8975" y="762000"/>
            <a:ext cx="8104188" cy="1243013"/>
          </a:xfrm>
        </p:spPr>
        <p:txBody>
          <a:bodyPr>
            <a:normAutofit/>
          </a:bodyPr>
          <a:lstStyle/>
          <a:p>
            <a:pPr algn="just" eaLnBrk="1" hangingPunct="1"/>
            <a:r>
              <a:rPr lang="es-ES" sz="2900" b="1" smtClean="0">
                <a:solidFill>
                  <a:schemeClr val="tx1"/>
                </a:solidFill>
                <a:ea typeface="ＭＳ Ｐゴシック" charset="-128"/>
              </a:rPr>
              <a:t>14.- </a:t>
            </a:r>
            <a:r>
              <a:rPr lang="es-ES" sz="2400" b="1" smtClean="0">
                <a:solidFill>
                  <a:schemeClr val="tx1"/>
                </a:solidFill>
                <a:ea typeface="ＭＳ Ｐゴシック" charset="-128"/>
              </a:rPr>
              <a:t>Paralización anticipada de faenas en empresas de 8 trabajadores si 4 de ellos participan en la comisión negociadora laboral </a:t>
            </a:r>
            <a:r>
              <a:rPr lang="es-ES" sz="1400" b="1" smtClean="0">
                <a:solidFill>
                  <a:schemeClr val="tx1"/>
                </a:solidFill>
                <a:ea typeface="ＭＳ Ｐゴシック" charset="-128"/>
              </a:rPr>
              <a:t>(Art. 332)</a:t>
            </a:r>
          </a:p>
        </p:txBody>
      </p:sp>
      <p:sp>
        <p:nvSpPr>
          <p:cNvPr id="3" name="Marcador de contenido 2"/>
          <p:cNvSpPr>
            <a:spLocks noGrp="1"/>
          </p:cNvSpPr>
          <p:nvPr>
            <p:ph idx="1"/>
          </p:nvPr>
        </p:nvSpPr>
        <p:spPr>
          <a:xfrm>
            <a:off x="457200" y="3121025"/>
            <a:ext cx="8229600" cy="3536950"/>
          </a:xfrm>
        </p:spPr>
        <p:txBody>
          <a:bodyPr>
            <a:normAutofit/>
          </a:bodyPr>
          <a:lstStyle/>
          <a:p>
            <a:pPr algn="just" eaLnBrk="1" hangingPunct="1">
              <a:lnSpc>
                <a:spcPct val="80000"/>
              </a:lnSpc>
              <a:buFont typeface="Wingdings" panose="05000000000000000000" pitchFamily="2" charset="2"/>
              <a:buChar char="Ø"/>
            </a:pPr>
            <a:r>
              <a:rPr lang="es-ES_tradnl" sz="2200" smtClean="0">
                <a:ea typeface="ＭＳ Ｐゴシック" charset="-128"/>
              </a:rPr>
              <a:t>Son tres los  integrantes  de la  comisión  negociadora laboral, si entre ellos no existe una mujer, y sí existen afiliadas femeninas, se debe  incorporar  una  cuarta  integrante;  con lo  que </a:t>
            </a:r>
            <a:r>
              <a:rPr lang="es-ES_tradnl" sz="2200" b="1" u="sng" smtClean="0">
                <a:solidFill>
                  <a:srgbClr val="0BD0D9"/>
                </a:solidFill>
                <a:ea typeface="ＭＳ Ｐゴシック" charset="-128"/>
              </a:rPr>
              <a:t>en una  empresa de 8  trabajadores,  por  60  días,  podemos  tener  al  50% de sus  colaboradores  dedicados  a esta  negociación</a:t>
            </a:r>
            <a:r>
              <a:rPr lang="es-ES_tradnl" sz="2200" smtClean="0">
                <a:ea typeface="ＭＳ Ｐゴシック" charset="-128"/>
              </a:rPr>
              <a:t>,  lo que no  resulta  defendible.</a:t>
            </a:r>
          </a:p>
          <a:p>
            <a:pPr algn="just" eaLnBrk="1" hangingPunct="1">
              <a:lnSpc>
                <a:spcPct val="80000"/>
              </a:lnSpc>
              <a:buFont typeface="Wingdings" panose="05000000000000000000" pitchFamily="2" charset="2"/>
              <a:buChar char="Ø"/>
            </a:pPr>
            <a:endParaRPr lang="es-ES_tradnl" sz="2200" smtClean="0">
              <a:ea typeface="ＭＳ Ｐゴシック" charset="-128"/>
            </a:endParaRPr>
          </a:p>
          <a:p>
            <a:pPr algn="just" eaLnBrk="1" hangingPunct="1">
              <a:lnSpc>
                <a:spcPct val="80000"/>
              </a:lnSpc>
              <a:buFont typeface="Wingdings" panose="05000000000000000000" pitchFamily="2" charset="2"/>
              <a:buChar char="Ø"/>
            </a:pPr>
            <a:r>
              <a:rPr lang="es-ES_tradnl" sz="2200" smtClean="0">
                <a:ea typeface="ＭＳ Ｐゴシック" charset="-128"/>
              </a:rPr>
              <a:t>Este artículo expresa nítidamente el hecho</a:t>
            </a:r>
            <a:r>
              <a:rPr lang="es-ES_tradnl" sz="2200" smtClean="0">
                <a:solidFill>
                  <a:srgbClr val="0BD0D9"/>
                </a:solidFill>
                <a:ea typeface="ＭＳ Ｐゴシック" charset="-128"/>
              </a:rPr>
              <a:t> que </a:t>
            </a:r>
            <a:r>
              <a:rPr lang="es-ES_tradnl" sz="2200" b="1" u="sng" smtClean="0">
                <a:solidFill>
                  <a:srgbClr val="0BD0D9"/>
                </a:solidFill>
                <a:ea typeface="ＭＳ Ｐゴシック" charset="-128"/>
              </a:rPr>
              <a:t>no se debiera incorporar a la reforma a las Pyme </a:t>
            </a:r>
            <a:r>
              <a:rPr lang="es-ES_tradnl" sz="2200" smtClean="0">
                <a:ea typeface="ＭＳ Ｐゴシック" charset="-128"/>
              </a:rPr>
              <a:t>y que ha sido un error hacerlo en vez de haber discutido para ellas un estatuto especial que contemplara sus especificidades.</a:t>
            </a:r>
          </a:p>
          <a:p>
            <a:pPr algn="just" eaLnBrk="1" hangingPunct="1">
              <a:lnSpc>
                <a:spcPct val="80000"/>
              </a:lnSpc>
              <a:buFont typeface="Wingdings 2" panose="05020102010507070707" pitchFamily="18" charset="2"/>
              <a:buNone/>
            </a:pPr>
            <a:endParaRPr lang="es-ES" sz="2200" smtClean="0">
              <a:ea typeface="ＭＳ Ｐゴシック" charset="-128"/>
            </a:endParaRPr>
          </a:p>
        </p:txBody>
      </p:sp>
      <p:sp>
        <p:nvSpPr>
          <p:cNvPr id="47107" name="CuadroTexto 3"/>
          <p:cNvSpPr txBox="1">
            <a:spLocks noChangeArrowheads="1"/>
          </p:cNvSpPr>
          <p:nvPr/>
        </p:nvSpPr>
        <p:spPr bwMode="auto">
          <a:xfrm>
            <a:off x="2259013" y="2022475"/>
            <a:ext cx="500221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r>
              <a:rPr lang="es-ES" sz="1800"/>
              <a:t>Indicaciones Bancada  PYME  </a:t>
            </a:r>
            <a:r>
              <a:rPr lang="es-ES" sz="1800">
                <a:solidFill>
                  <a:srgbClr val="FFFF00"/>
                </a:solidFill>
              </a:rPr>
              <a:t>SI</a:t>
            </a:r>
          </a:p>
          <a:p>
            <a:pPr eaLnBrk="1" hangingPunct="1"/>
            <a:endParaRPr lang="es-ES" sz="1800"/>
          </a:p>
          <a:p>
            <a:pPr eaLnBrk="1" hangingPunct="1"/>
            <a:r>
              <a:rPr lang="es-ES" sz="1800"/>
              <a:t>Indicaciones Gobierno           </a:t>
            </a:r>
            <a:r>
              <a:rPr lang="es-ES" sz="1800">
                <a:solidFill>
                  <a:srgbClr val="FFFF00"/>
                </a:solidFill>
              </a:rPr>
              <a:t>   SI</a:t>
            </a:r>
          </a:p>
          <a:p>
            <a:pPr eaLnBrk="1" hangingPunct="1"/>
            <a:endParaRPr lang="es-ES" sz="18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ítulo 1"/>
          <p:cNvSpPr>
            <a:spLocks noGrp="1"/>
          </p:cNvSpPr>
          <p:nvPr>
            <p:ph type="title"/>
          </p:nvPr>
        </p:nvSpPr>
        <p:spPr>
          <a:xfrm>
            <a:off x="1635125" y="788988"/>
            <a:ext cx="7508875" cy="614362"/>
          </a:xfrm>
        </p:spPr>
        <p:txBody>
          <a:bodyPr/>
          <a:lstStyle/>
          <a:p>
            <a:pPr algn="just" eaLnBrk="1" hangingPunct="1"/>
            <a:r>
              <a:rPr lang="es-ES" sz="2900" b="1" smtClean="0">
                <a:solidFill>
                  <a:schemeClr val="tx1"/>
                </a:solidFill>
                <a:ea typeface="ＭＳ Ｐゴシック" charset="-128"/>
              </a:rPr>
              <a:t>15.- Fuero del día después </a:t>
            </a:r>
            <a:r>
              <a:rPr lang="es-ES" sz="2000" b="1" smtClean="0">
                <a:solidFill>
                  <a:schemeClr val="tx1"/>
                </a:solidFill>
                <a:ea typeface="ＭＳ Ｐゴシック" charset="-128"/>
              </a:rPr>
              <a:t>(Art. 333)</a:t>
            </a:r>
          </a:p>
        </p:txBody>
      </p:sp>
      <p:sp>
        <p:nvSpPr>
          <p:cNvPr id="3" name="Marcador de contenido 2"/>
          <p:cNvSpPr>
            <a:spLocks noGrp="1"/>
          </p:cNvSpPr>
          <p:nvPr>
            <p:ph idx="1"/>
          </p:nvPr>
        </p:nvSpPr>
        <p:spPr>
          <a:xfrm>
            <a:off x="457200" y="3057525"/>
            <a:ext cx="8229600" cy="3646488"/>
          </a:xfrm>
        </p:spPr>
        <p:txBody>
          <a:bodyPr>
            <a:normAutofit/>
          </a:bodyPr>
          <a:lstStyle/>
          <a:p>
            <a:pPr algn="just" eaLnBrk="1" hangingPunct="1">
              <a:lnSpc>
                <a:spcPct val="90000"/>
              </a:lnSpc>
              <a:buFont typeface="Wingdings" panose="05000000000000000000" pitchFamily="2" charset="2"/>
              <a:buChar char="Ø"/>
            </a:pPr>
            <a:r>
              <a:rPr lang="es-ES_tradnl" sz="2300" b="1" u="sng" smtClean="0">
                <a:solidFill>
                  <a:srgbClr val="0BD0D9"/>
                </a:solidFill>
                <a:ea typeface="ＭＳ Ｐゴシック" charset="-128"/>
              </a:rPr>
              <a:t>Un  trabajador  no afiliado  al sindicato</a:t>
            </a:r>
            <a:r>
              <a:rPr lang="es-ES_tradnl" sz="2300" smtClean="0">
                <a:ea typeface="ＭＳ Ｐゴシック" charset="-128"/>
              </a:rPr>
              <a:t>,  que sea  despedido  por su  empleador  en los  15  primeros días del proceso de negociación (10 días del Art. 337  +  5  días  del  inciso  final  del Art. 333),  podría  alegar  fuero   que  imposibilite  su despido.</a:t>
            </a:r>
          </a:p>
          <a:p>
            <a:pPr algn="just" eaLnBrk="1" hangingPunct="1">
              <a:lnSpc>
                <a:spcPct val="90000"/>
              </a:lnSpc>
              <a:buFont typeface="Wingdings 2" panose="05020102010507070707" pitchFamily="18" charset="2"/>
              <a:buNone/>
            </a:pPr>
            <a:endParaRPr lang="es-ES_tradnl" sz="2300" smtClean="0">
              <a:ea typeface="ＭＳ Ｐゴシック" charset="-128"/>
            </a:endParaRPr>
          </a:p>
          <a:p>
            <a:pPr algn="just" eaLnBrk="1" hangingPunct="1">
              <a:lnSpc>
                <a:spcPct val="90000"/>
              </a:lnSpc>
              <a:buFont typeface="Wingdings" panose="05000000000000000000" pitchFamily="2" charset="2"/>
              <a:buChar char="Ø"/>
            </a:pPr>
            <a:r>
              <a:rPr lang="es-ES_tradnl" sz="2300" b="1" u="sng" smtClean="0">
                <a:solidFill>
                  <a:srgbClr val="0BD0D9"/>
                </a:solidFill>
                <a:ea typeface="ＭＳ Ｐゴシック" charset="-128"/>
              </a:rPr>
              <a:t>Se establezca  la  obligación  inmediata de  informar  al  empleador  </a:t>
            </a:r>
            <a:r>
              <a:rPr lang="es-ES_tradnl" sz="2300" smtClean="0">
                <a:ea typeface="ＭＳ Ｐゴシック" charset="-128"/>
              </a:rPr>
              <a:t>de cualquier  incorporación a la  negociación,  para  poder  hacer  valer  el fuero, de manera  tal que  sin   notificación  previa,  no se pueda alegar el  fuero.</a:t>
            </a:r>
          </a:p>
          <a:p>
            <a:pPr algn="just" eaLnBrk="1" hangingPunct="1">
              <a:lnSpc>
                <a:spcPct val="90000"/>
              </a:lnSpc>
              <a:buFont typeface="Wingdings 2" panose="05020102010507070707" pitchFamily="18" charset="2"/>
              <a:buNone/>
            </a:pPr>
            <a:endParaRPr lang="es-ES" sz="2200" smtClean="0">
              <a:ea typeface="ＭＳ Ｐゴシック" charset="-128"/>
            </a:endParaRPr>
          </a:p>
        </p:txBody>
      </p:sp>
      <p:sp>
        <p:nvSpPr>
          <p:cNvPr id="4" name="CuadroTexto 3"/>
          <p:cNvSpPr txBox="1"/>
          <p:nvPr/>
        </p:nvSpPr>
        <p:spPr>
          <a:xfrm>
            <a:off x="2332038" y="1839913"/>
            <a:ext cx="4352925" cy="1200150"/>
          </a:xfrm>
          <a:prstGeom prst="rect">
            <a:avLst/>
          </a:prstGeom>
          <a:noFill/>
        </p:spPr>
        <p:txBody>
          <a:bodyPr>
            <a:spAutoFit/>
          </a:bodyPr>
          <a:lstStyle/>
          <a:p>
            <a:pPr>
              <a:defRPr/>
            </a:pPr>
            <a:r>
              <a:rPr lang="es-ES" dirty="0">
                <a:latin typeface="Constantia" charset="0"/>
                <a:ea typeface="ＭＳ Ｐゴシック" charset="0"/>
                <a:cs typeface="ＭＳ Ｐゴシック" charset="0"/>
              </a:rPr>
              <a:t>Indicaciones Bancada  PYME  </a:t>
            </a:r>
            <a:r>
              <a:rPr lang="es-ES" dirty="0">
                <a:solidFill>
                  <a:srgbClr val="FFFF00"/>
                </a:solidFill>
                <a:latin typeface="Constantia" charset="0"/>
                <a:ea typeface="ＭＳ Ｐゴシック" charset="0"/>
                <a:cs typeface="ＭＳ Ｐゴシック" charset="0"/>
              </a:rPr>
              <a:t>SI</a:t>
            </a:r>
          </a:p>
          <a:p>
            <a:pPr>
              <a:defRPr/>
            </a:pPr>
            <a:endParaRPr lang="es-ES" dirty="0">
              <a:latin typeface="Constantia" charset="0"/>
              <a:ea typeface="ＭＳ Ｐゴシック" charset="0"/>
              <a:cs typeface="ＭＳ Ｐゴシック" charset="0"/>
            </a:endParaRPr>
          </a:p>
          <a:p>
            <a:pPr>
              <a:defRPr/>
            </a:pPr>
            <a:r>
              <a:rPr lang="es-ES" dirty="0">
                <a:latin typeface="Constantia" charset="0"/>
                <a:ea typeface="ＭＳ Ｐゴシック" charset="0"/>
                <a:cs typeface="ＭＳ Ｐゴシック" charset="0"/>
              </a:rPr>
              <a:t>Indicaciones Gobierno           </a:t>
            </a:r>
            <a:r>
              <a:rPr lang="es-ES" dirty="0">
                <a:solidFill>
                  <a:srgbClr val="FFFF00"/>
                </a:solidFill>
                <a:latin typeface="Constantia" charset="0"/>
                <a:ea typeface="ＭＳ Ｐゴシック" charset="0"/>
                <a:cs typeface="ＭＳ Ｐゴシック" charset="0"/>
              </a:rPr>
              <a:t>Avance</a:t>
            </a:r>
          </a:p>
          <a:p>
            <a:pPr fontAlgn="auto">
              <a:spcBef>
                <a:spcPts val="0"/>
              </a:spcBef>
              <a:spcAft>
                <a:spcPts val="0"/>
              </a:spcAft>
              <a:defRPr/>
            </a:pPr>
            <a:endParaRPr lang="es-ES" dirty="0">
              <a:latin typeface="+mn-lt"/>
              <a:ea typeface="+mn-ea"/>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77925" y="1087438"/>
            <a:ext cx="7508875" cy="544512"/>
          </a:xfrm>
        </p:spPr>
        <p:txBody>
          <a:bodyPr>
            <a:normAutofit fontScale="90000"/>
          </a:bodyPr>
          <a:lstStyle/>
          <a:p>
            <a:pPr algn="just" eaLnBrk="1" fontAlgn="auto" hangingPunct="1">
              <a:spcAft>
                <a:spcPts val="0"/>
              </a:spcAft>
              <a:defRPr/>
            </a:pPr>
            <a:r>
              <a:rPr lang="es-ES" sz="3200" b="1" dirty="0" smtClean="0">
                <a:solidFill>
                  <a:schemeClr val="tx1"/>
                </a:solidFill>
                <a:ea typeface="+mj-ea"/>
                <a:cs typeface="Baskerville"/>
              </a:rPr>
              <a:t>16.- Facultades jurisdiccionales que se trasladan a la IPT </a:t>
            </a:r>
            <a:r>
              <a:rPr lang="es-ES" sz="2200" b="1" dirty="0" smtClean="0">
                <a:solidFill>
                  <a:schemeClr val="tx1"/>
                </a:solidFill>
                <a:ea typeface="+mj-ea"/>
                <a:cs typeface="Baskerville"/>
              </a:rPr>
              <a:t>(Art. 342 letra e)</a:t>
            </a:r>
            <a:endParaRPr lang="es-ES" sz="2200" b="1" dirty="0">
              <a:solidFill>
                <a:schemeClr val="tx1"/>
              </a:solidFill>
              <a:ea typeface="+mj-ea"/>
              <a:cs typeface="Baskerville"/>
            </a:endParaRPr>
          </a:p>
        </p:txBody>
      </p:sp>
      <p:sp>
        <p:nvSpPr>
          <p:cNvPr id="3" name="Marcador de contenido 2"/>
          <p:cNvSpPr>
            <a:spLocks noGrp="1"/>
          </p:cNvSpPr>
          <p:nvPr>
            <p:ph idx="1"/>
          </p:nvPr>
        </p:nvSpPr>
        <p:spPr>
          <a:xfrm>
            <a:off x="457200" y="2576513"/>
            <a:ext cx="8229600" cy="4081462"/>
          </a:xfrm>
        </p:spPr>
        <p:txBody>
          <a:bodyPr>
            <a:normAutofit/>
          </a:bodyPr>
          <a:lstStyle/>
          <a:p>
            <a:pPr marL="0" indent="0" algn="just" eaLnBrk="1" hangingPunct="1">
              <a:buFont typeface="Wingdings 2" panose="05020102010507070707" pitchFamily="18" charset="2"/>
              <a:buNone/>
            </a:pPr>
            <a:endParaRPr lang="es-ES_tradnl" sz="2200" smtClean="0">
              <a:ea typeface="ＭＳ Ｐゴシック" charset="-128"/>
            </a:endParaRPr>
          </a:p>
          <a:p>
            <a:pPr marL="0" indent="0" algn="just" eaLnBrk="1" hangingPunct="1">
              <a:buFont typeface="Wingdings" panose="05000000000000000000" pitchFamily="2" charset="2"/>
              <a:buChar char="Ø"/>
            </a:pPr>
            <a:r>
              <a:rPr lang="es-ES_tradnl" smtClean="0">
                <a:ea typeface="ＭＳ Ｐゴシック" charset="-128"/>
              </a:rPr>
              <a:t>En  el  caso  de </a:t>
            </a:r>
            <a:r>
              <a:rPr lang="es-ES_tradnl" b="1" u="sng" smtClean="0">
                <a:solidFill>
                  <a:srgbClr val="0BD0D9"/>
                </a:solidFill>
                <a:ea typeface="ＭＳ Ｐゴシック" charset="-128"/>
              </a:rPr>
              <a:t>afiliaciones  sindicales,  durante  la negociación,</a:t>
            </a:r>
            <a:r>
              <a:rPr lang="es-ES_tradnl" b="1" smtClean="0">
                <a:ea typeface="ＭＳ Ｐゴシック" charset="-128"/>
              </a:rPr>
              <a:t>  </a:t>
            </a:r>
            <a:r>
              <a:rPr lang="es-ES_tradnl" smtClean="0">
                <a:ea typeface="ＭＳ Ｐゴシック" charset="-128"/>
              </a:rPr>
              <a:t>el  empleador  para  poder reclamar  por  la  inclusión  de uno  o más  trabajadores,  </a:t>
            </a:r>
            <a:r>
              <a:rPr lang="es-ES_tradnl" b="1" u="sng" smtClean="0">
                <a:ea typeface="ＭＳ Ｐゴシック" charset="-128"/>
              </a:rPr>
              <a:t>debe  hacerlo  ante  la  Inspección del Trabajo</a:t>
            </a:r>
            <a:r>
              <a:rPr lang="es-ES_tradnl" smtClean="0">
                <a:ea typeface="ＭＳ Ｐゴシック" charset="-128"/>
              </a:rPr>
              <a:t>.</a:t>
            </a:r>
          </a:p>
          <a:p>
            <a:pPr marL="0" indent="0" algn="just" eaLnBrk="1" hangingPunct="1">
              <a:buFont typeface="Wingdings 2" panose="05020102010507070707" pitchFamily="18" charset="2"/>
              <a:buNone/>
            </a:pPr>
            <a:endParaRPr lang="es-ES_tradnl" smtClean="0">
              <a:ea typeface="ＭＳ Ｐゴシック" charset="-128"/>
            </a:endParaRPr>
          </a:p>
          <a:p>
            <a:pPr marL="0" indent="0" algn="just" eaLnBrk="1" hangingPunct="1">
              <a:buFont typeface="Wingdings" panose="05000000000000000000" pitchFamily="2" charset="2"/>
              <a:buChar char="Ø"/>
            </a:pPr>
            <a:r>
              <a:rPr lang="es-ES_tradnl" b="1" u="sng" smtClean="0">
                <a:solidFill>
                  <a:srgbClr val="0BD0D9"/>
                </a:solidFill>
                <a:ea typeface="ＭＳ Ｐゴシック" charset="-128"/>
              </a:rPr>
              <a:t>Esta  materia  es jurisdiccional</a:t>
            </a:r>
            <a:r>
              <a:rPr lang="es-ES_tradnl" smtClean="0">
                <a:solidFill>
                  <a:srgbClr val="0BD0D9"/>
                </a:solidFill>
                <a:ea typeface="ＭＳ Ｐゴシック" charset="-128"/>
              </a:rPr>
              <a:t>,  </a:t>
            </a:r>
            <a:r>
              <a:rPr lang="es-ES_tradnl" smtClean="0">
                <a:ea typeface="ＭＳ Ｐゴシック" charset="-128"/>
              </a:rPr>
              <a:t>y por ende debería continuar siendo  de competencia de los  tribunales  del trabajo  y  no de la  IPT.</a:t>
            </a:r>
          </a:p>
          <a:p>
            <a:pPr marL="0" indent="0" algn="just" eaLnBrk="1" hangingPunct="1">
              <a:buFont typeface="Wingdings 2" panose="05020102010507070707" pitchFamily="18" charset="2"/>
              <a:buNone/>
            </a:pPr>
            <a:endParaRPr lang="es-ES" sz="2200" smtClean="0">
              <a:ea typeface="ＭＳ Ｐゴシック" charset="-128"/>
            </a:endParaRPr>
          </a:p>
        </p:txBody>
      </p:sp>
      <p:sp>
        <p:nvSpPr>
          <p:cNvPr id="4" name="CuadroTexto 3"/>
          <p:cNvSpPr txBox="1"/>
          <p:nvPr/>
        </p:nvSpPr>
        <p:spPr>
          <a:xfrm>
            <a:off x="2584450" y="1631950"/>
            <a:ext cx="3554413" cy="1200150"/>
          </a:xfrm>
          <a:prstGeom prst="rect">
            <a:avLst/>
          </a:prstGeom>
          <a:noFill/>
        </p:spPr>
        <p:txBody>
          <a:bodyPr wrap="none">
            <a:spAutoFit/>
          </a:bodyPr>
          <a:lstStyle/>
          <a:p>
            <a:pPr>
              <a:defRPr/>
            </a:pPr>
            <a:r>
              <a:rPr lang="es-ES" dirty="0">
                <a:latin typeface="Constantia" charset="0"/>
                <a:ea typeface="ＭＳ Ｐゴシック" charset="0"/>
                <a:cs typeface="ＭＳ Ｐゴシック" charset="0"/>
              </a:rPr>
              <a:t>Indicaciones Bancada  PYME  </a:t>
            </a:r>
            <a:r>
              <a:rPr lang="es-ES" dirty="0">
                <a:solidFill>
                  <a:srgbClr val="FFFF00"/>
                </a:solidFill>
                <a:latin typeface="Constantia" charset="0"/>
                <a:ea typeface="ＭＳ Ｐゴシック" charset="0"/>
                <a:cs typeface="ＭＳ Ｐゴシック" charset="0"/>
              </a:rPr>
              <a:t>SI</a:t>
            </a:r>
          </a:p>
          <a:p>
            <a:pPr>
              <a:defRPr/>
            </a:pPr>
            <a:endParaRPr lang="es-ES" dirty="0">
              <a:latin typeface="Constantia" charset="0"/>
              <a:ea typeface="ＭＳ Ｐゴシック" charset="0"/>
              <a:cs typeface="ＭＳ Ｐゴシック" charset="0"/>
            </a:endParaRPr>
          </a:p>
          <a:p>
            <a:pPr>
              <a:defRPr/>
            </a:pPr>
            <a:r>
              <a:rPr lang="es-ES" dirty="0">
                <a:latin typeface="Constantia" charset="0"/>
                <a:ea typeface="ＭＳ Ｐゴシック" charset="0"/>
                <a:cs typeface="ＭＳ Ｐゴシック" charset="0"/>
              </a:rPr>
              <a:t>Indicaciones Gobierno           </a:t>
            </a:r>
            <a:r>
              <a:rPr lang="es-ES" dirty="0">
                <a:solidFill>
                  <a:srgbClr val="FFFF00"/>
                </a:solidFill>
                <a:latin typeface="Constantia" charset="0"/>
                <a:ea typeface="ＭＳ Ｐゴシック" charset="0"/>
                <a:cs typeface="ＭＳ Ｐゴシック" charset="0"/>
              </a:rPr>
              <a:t>  NO</a:t>
            </a:r>
          </a:p>
          <a:p>
            <a:pPr fontAlgn="auto">
              <a:spcBef>
                <a:spcPts val="0"/>
              </a:spcBef>
              <a:spcAft>
                <a:spcPts val="0"/>
              </a:spcAft>
              <a:defRPr/>
            </a:pPr>
            <a:endParaRPr lang="es-ES" dirty="0">
              <a:latin typeface="+mn-lt"/>
              <a:ea typeface="+mn-ea"/>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77925" y="595313"/>
            <a:ext cx="7508875" cy="790575"/>
          </a:xfrm>
        </p:spPr>
        <p:txBody>
          <a:bodyPr>
            <a:normAutofit fontScale="90000"/>
          </a:bodyPr>
          <a:lstStyle/>
          <a:p>
            <a:pPr eaLnBrk="1" fontAlgn="auto" hangingPunct="1">
              <a:spcAft>
                <a:spcPts val="0"/>
              </a:spcAft>
              <a:defRPr/>
            </a:pPr>
            <a:r>
              <a:rPr lang="es-ES" sz="3200" b="1" dirty="0" smtClean="0">
                <a:solidFill>
                  <a:schemeClr val="tx1"/>
                </a:solidFill>
                <a:ea typeface="+mj-ea"/>
                <a:cs typeface="Baskerville"/>
              </a:rPr>
              <a:t>17.- Reuniones directas citadas por la IPT </a:t>
            </a:r>
            <a:r>
              <a:rPr lang="es-ES" sz="2200" b="1" dirty="0" smtClean="0">
                <a:solidFill>
                  <a:schemeClr val="tx1"/>
                </a:solidFill>
                <a:ea typeface="+mj-ea"/>
                <a:cs typeface="Baskerville"/>
              </a:rPr>
              <a:t>(Arts. 345)</a:t>
            </a:r>
            <a:endParaRPr lang="es-ES" sz="2200" b="1" dirty="0">
              <a:solidFill>
                <a:schemeClr val="tx1"/>
              </a:solidFill>
              <a:ea typeface="+mj-ea"/>
              <a:cs typeface="Baskerville"/>
            </a:endParaRPr>
          </a:p>
        </p:txBody>
      </p:sp>
      <p:sp>
        <p:nvSpPr>
          <p:cNvPr id="3" name="Marcador de contenido 2"/>
          <p:cNvSpPr>
            <a:spLocks noGrp="1"/>
          </p:cNvSpPr>
          <p:nvPr>
            <p:ph idx="1"/>
          </p:nvPr>
        </p:nvSpPr>
        <p:spPr>
          <a:xfrm>
            <a:off x="457200" y="3292475"/>
            <a:ext cx="8229600" cy="3365500"/>
          </a:xfrm>
        </p:spPr>
        <p:txBody>
          <a:bodyPr>
            <a:normAutofit/>
          </a:bodyPr>
          <a:lstStyle/>
          <a:p>
            <a:pPr algn="just" eaLnBrk="1" hangingPunct="1">
              <a:lnSpc>
                <a:spcPct val="80000"/>
              </a:lnSpc>
              <a:buFont typeface="Wingdings" panose="05000000000000000000" pitchFamily="2" charset="2"/>
              <a:buChar char="Ø"/>
            </a:pPr>
            <a:r>
              <a:rPr lang="es-ES_tradnl" sz="2000" b="1" u="sng" smtClean="0">
                <a:solidFill>
                  <a:srgbClr val="0BD0D9"/>
                </a:solidFill>
                <a:ea typeface="ＭＳ Ｐゴシック" charset="-128"/>
              </a:rPr>
              <a:t>La  Pyme tiene  una  estructura  básica,  el  dueño  es  al  mismo  tiempo  </a:t>
            </a:r>
            <a:r>
              <a:rPr lang="es-ES_tradnl" sz="2000" smtClean="0">
                <a:ea typeface="ＭＳ Ｐゴシック" charset="-128"/>
              </a:rPr>
              <a:t>el  gerente,  el  administrativo,  el   gerente de ventas,  el  gerente de cobranzas,  es el  relacionador  público  y el  encargado de compras de la  empresa.</a:t>
            </a:r>
          </a:p>
          <a:p>
            <a:pPr algn="just" eaLnBrk="1" hangingPunct="1">
              <a:lnSpc>
                <a:spcPct val="80000"/>
              </a:lnSpc>
              <a:buFont typeface="Wingdings 2" panose="05020102010507070707" pitchFamily="18" charset="2"/>
              <a:buNone/>
            </a:pPr>
            <a:endParaRPr lang="es-ES_tradnl" sz="2000" smtClean="0">
              <a:ea typeface="ＭＳ Ｐゴシック" charset="-128"/>
            </a:endParaRPr>
          </a:p>
          <a:p>
            <a:pPr algn="just" eaLnBrk="1" hangingPunct="1">
              <a:lnSpc>
                <a:spcPct val="80000"/>
              </a:lnSpc>
              <a:buFont typeface="Wingdings" panose="05000000000000000000" pitchFamily="2" charset="2"/>
              <a:buChar char="Ø"/>
            </a:pPr>
            <a:r>
              <a:rPr lang="es-ES_tradnl" sz="2000" b="1" u="sng" smtClean="0">
                <a:solidFill>
                  <a:srgbClr val="0BD0D9"/>
                </a:solidFill>
                <a:ea typeface="ＭＳ Ｐゴシック" charset="-128"/>
              </a:rPr>
              <a:t>La reforma plantea que la IPT  </a:t>
            </a:r>
            <a:r>
              <a:rPr lang="es-ES_tradnl" sz="2000" smtClean="0">
                <a:ea typeface="ＭＳ Ｐゴシック" charset="-128"/>
              </a:rPr>
              <a:t>estaría  facultada  para  efectuar   citaciones  directas  a </a:t>
            </a:r>
            <a:r>
              <a:rPr lang="es-ES_tradnl" sz="2000" b="1" u="sng" smtClean="0">
                <a:ea typeface="ＭＳ Ｐゴシック" charset="-128"/>
              </a:rPr>
              <a:t>reuniones  de carácter    obligatorias</a:t>
            </a:r>
            <a:r>
              <a:rPr lang="es-ES_tradnl" sz="2000" smtClean="0">
                <a:ea typeface="ＭＳ Ｐゴシック" charset="-128"/>
              </a:rPr>
              <a:t>. En  una  gran  empresa,  dicha  facultad  no  obstaculiza la marcha  normal  de los  negocios,  pero  en la Pyme  puede  constituir  un  obstáculo  insalvable.</a:t>
            </a:r>
          </a:p>
          <a:p>
            <a:pPr algn="just" eaLnBrk="1" hangingPunct="1">
              <a:lnSpc>
                <a:spcPct val="80000"/>
              </a:lnSpc>
              <a:buFont typeface="Wingdings" panose="05000000000000000000" pitchFamily="2" charset="2"/>
              <a:buChar char="Ø"/>
            </a:pPr>
            <a:endParaRPr lang="es-ES_tradnl" sz="2000" smtClean="0">
              <a:ea typeface="ＭＳ Ｐゴシック" charset="-128"/>
            </a:endParaRPr>
          </a:p>
          <a:p>
            <a:pPr algn="just" eaLnBrk="1" hangingPunct="1">
              <a:lnSpc>
                <a:spcPct val="80000"/>
              </a:lnSpc>
              <a:buFont typeface="Wingdings" panose="05000000000000000000" pitchFamily="2" charset="2"/>
              <a:buChar char="Ø"/>
            </a:pPr>
            <a:r>
              <a:rPr lang="es-ES_tradnl" sz="2000" b="1" u="sng" smtClean="0">
                <a:solidFill>
                  <a:srgbClr val="0BD0D9"/>
                </a:solidFill>
                <a:ea typeface="ＭＳ Ｐゴシック" charset="-128"/>
              </a:rPr>
              <a:t>Se debe eliminar la obligatoriedad</a:t>
            </a:r>
            <a:r>
              <a:rPr lang="es-ES_tradnl" sz="2000" smtClean="0">
                <a:solidFill>
                  <a:srgbClr val="0BD0D9"/>
                </a:solidFill>
                <a:ea typeface="ＭＳ Ｐゴシック" charset="-128"/>
              </a:rPr>
              <a:t>, </a:t>
            </a:r>
            <a:r>
              <a:rPr lang="es-ES_tradnl" sz="2000" smtClean="0">
                <a:ea typeface="ＭＳ Ｐゴシック" charset="-128"/>
              </a:rPr>
              <a:t>como en el Art.346.</a:t>
            </a:r>
          </a:p>
          <a:p>
            <a:pPr algn="just" eaLnBrk="1" hangingPunct="1">
              <a:lnSpc>
                <a:spcPct val="80000"/>
              </a:lnSpc>
              <a:buFont typeface="Wingdings 2" panose="05020102010507070707" pitchFamily="18" charset="2"/>
              <a:buNone/>
            </a:pPr>
            <a:endParaRPr lang="es-ES_tradnl" sz="2000" smtClean="0">
              <a:ea typeface="ＭＳ Ｐゴシック" charset="-128"/>
            </a:endParaRPr>
          </a:p>
        </p:txBody>
      </p:sp>
      <p:sp>
        <p:nvSpPr>
          <p:cNvPr id="4" name="CuadroTexto 3"/>
          <p:cNvSpPr txBox="1"/>
          <p:nvPr/>
        </p:nvSpPr>
        <p:spPr>
          <a:xfrm>
            <a:off x="2338388" y="1649413"/>
            <a:ext cx="3497262" cy="1200150"/>
          </a:xfrm>
          <a:prstGeom prst="rect">
            <a:avLst/>
          </a:prstGeom>
          <a:noFill/>
        </p:spPr>
        <p:txBody>
          <a:bodyPr wrap="none">
            <a:spAutoFit/>
          </a:bodyPr>
          <a:lstStyle/>
          <a:p>
            <a:pPr>
              <a:defRPr/>
            </a:pPr>
            <a:r>
              <a:rPr lang="es-ES" dirty="0">
                <a:latin typeface="Constantia" charset="0"/>
                <a:ea typeface="ＭＳ Ｐゴシック" charset="0"/>
                <a:cs typeface="ＭＳ Ｐゴシック" charset="0"/>
              </a:rPr>
              <a:t>Indicaciones Bancada  PYME  </a:t>
            </a:r>
            <a:r>
              <a:rPr lang="es-ES" dirty="0">
                <a:solidFill>
                  <a:srgbClr val="FFFF00"/>
                </a:solidFill>
                <a:latin typeface="Constantia" charset="0"/>
                <a:ea typeface="ＭＳ Ｐゴシック" charset="0"/>
                <a:cs typeface="ＭＳ Ｐゴシック" charset="0"/>
              </a:rPr>
              <a:t>SI</a:t>
            </a:r>
          </a:p>
          <a:p>
            <a:pPr>
              <a:defRPr/>
            </a:pPr>
            <a:endParaRPr lang="es-ES" dirty="0">
              <a:latin typeface="Constantia" charset="0"/>
              <a:ea typeface="ＭＳ Ｐゴシック" charset="0"/>
              <a:cs typeface="ＭＳ Ｐゴシック" charset="0"/>
            </a:endParaRPr>
          </a:p>
          <a:p>
            <a:pPr>
              <a:defRPr/>
            </a:pPr>
            <a:r>
              <a:rPr lang="es-ES" dirty="0">
                <a:latin typeface="Constantia" charset="0"/>
                <a:ea typeface="ＭＳ Ｐゴシック" charset="0"/>
                <a:cs typeface="ＭＳ Ｐゴシック" charset="0"/>
              </a:rPr>
              <a:t>Indicaciones Gobierno           </a:t>
            </a:r>
            <a:r>
              <a:rPr lang="es-ES" dirty="0">
                <a:solidFill>
                  <a:srgbClr val="FFFF00"/>
                </a:solidFill>
                <a:latin typeface="Constantia" charset="0"/>
                <a:ea typeface="ＭＳ Ｐゴシック" charset="0"/>
                <a:cs typeface="ＭＳ Ｐゴシック" charset="0"/>
              </a:rPr>
              <a:t> NO</a:t>
            </a:r>
          </a:p>
          <a:p>
            <a:pPr fontAlgn="auto">
              <a:spcBef>
                <a:spcPts val="0"/>
              </a:spcBef>
              <a:spcAft>
                <a:spcPts val="0"/>
              </a:spcAft>
              <a:defRPr/>
            </a:pPr>
            <a:endParaRPr lang="es-ES" dirty="0">
              <a:latin typeface="+mn-lt"/>
              <a:ea typeface="+mn-ea"/>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ítulo 1"/>
          <p:cNvSpPr>
            <a:spLocks noGrp="1"/>
          </p:cNvSpPr>
          <p:nvPr>
            <p:ph type="title"/>
          </p:nvPr>
        </p:nvSpPr>
        <p:spPr>
          <a:xfrm>
            <a:off x="1065213" y="728663"/>
            <a:ext cx="7404100" cy="633412"/>
          </a:xfrm>
        </p:spPr>
        <p:txBody>
          <a:bodyPr/>
          <a:lstStyle/>
          <a:p>
            <a:pPr eaLnBrk="1" hangingPunct="1"/>
            <a:r>
              <a:rPr lang="es-ES" sz="3200" b="1" smtClean="0">
                <a:solidFill>
                  <a:schemeClr val="tx1"/>
                </a:solidFill>
                <a:ea typeface="ＭＳ Ｐゴシック" charset="-128"/>
              </a:rPr>
              <a:t>18.- Puestos de trabajo y huelga </a:t>
            </a:r>
            <a:r>
              <a:rPr lang="es-ES" sz="2200" b="1" smtClean="0">
                <a:solidFill>
                  <a:schemeClr val="tx1"/>
                </a:solidFill>
                <a:ea typeface="ＭＳ Ｐゴシック" charset="-128"/>
              </a:rPr>
              <a:t>(Art. 347</a:t>
            </a:r>
            <a:r>
              <a:rPr lang="es-ES" sz="2200" b="1" smtClean="0">
                <a:solidFill>
                  <a:schemeClr val="tx1"/>
                </a:solidFill>
                <a:latin typeface="Baskerville" charset="0"/>
                <a:ea typeface="ＭＳ Ｐゴシック" charset="-128"/>
              </a:rPr>
              <a:t>)</a:t>
            </a:r>
          </a:p>
        </p:txBody>
      </p:sp>
      <p:sp>
        <p:nvSpPr>
          <p:cNvPr id="3" name="Marcador de contenido 2"/>
          <p:cNvSpPr>
            <a:spLocks noGrp="1"/>
          </p:cNvSpPr>
          <p:nvPr>
            <p:ph idx="1"/>
          </p:nvPr>
        </p:nvSpPr>
        <p:spPr>
          <a:xfrm>
            <a:off x="457200" y="2784475"/>
            <a:ext cx="8229600" cy="3597275"/>
          </a:xfrm>
        </p:spPr>
        <p:txBody>
          <a:bodyPr>
            <a:normAutofit/>
          </a:bodyPr>
          <a:lstStyle/>
          <a:p>
            <a:pPr marL="0" indent="0" algn="just" eaLnBrk="1" hangingPunct="1">
              <a:lnSpc>
                <a:spcPct val="80000"/>
              </a:lnSpc>
              <a:buFont typeface="Wingdings 2" panose="05020102010507070707" pitchFamily="18" charset="2"/>
              <a:buNone/>
            </a:pPr>
            <a:r>
              <a:rPr lang="es-ES_tradnl" sz="2200" b="1" u="sng" smtClean="0">
                <a:solidFill>
                  <a:srgbClr val="0BD0D9"/>
                </a:solidFill>
                <a:ea typeface="ＭＳ Ｐゴシック" charset="-128"/>
              </a:rPr>
              <a:t>El  trabajador  tipo  de la pyme  es  polifuncional</a:t>
            </a:r>
            <a:r>
              <a:rPr lang="es-ES_tradnl" sz="2200" smtClean="0">
                <a:solidFill>
                  <a:srgbClr val="0BD0D9"/>
                </a:solidFill>
                <a:ea typeface="ＭＳ Ｐゴシック" charset="-128"/>
              </a:rPr>
              <a:t>.  </a:t>
            </a:r>
            <a:r>
              <a:rPr lang="es-ES_tradnl" sz="2200" smtClean="0">
                <a:ea typeface="ＭＳ Ｐゴシック" charset="-128"/>
              </a:rPr>
              <a:t>Atendido  los  pequeños  equipos de trabajo,  en las funciones y puestos de trabajo  se ven  todos  involucrados.</a:t>
            </a:r>
          </a:p>
          <a:p>
            <a:pPr marL="0" indent="0" algn="just" eaLnBrk="1" hangingPunct="1">
              <a:lnSpc>
                <a:spcPct val="80000"/>
              </a:lnSpc>
              <a:buFont typeface="Wingdings 2" panose="05020102010507070707" pitchFamily="18" charset="2"/>
              <a:buNone/>
            </a:pPr>
            <a:r>
              <a:rPr lang="es-ES_tradnl" sz="2200" smtClean="0">
                <a:ea typeface="ＭＳ Ｐゴシック" charset="-128"/>
              </a:rPr>
              <a:t> </a:t>
            </a:r>
          </a:p>
          <a:p>
            <a:pPr marL="0" indent="0" algn="just" eaLnBrk="1" hangingPunct="1">
              <a:lnSpc>
                <a:spcPct val="80000"/>
              </a:lnSpc>
              <a:buFont typeface="Wingdings 2" panose="05020102010507070707" pitchFamily="18" charset="2"/>
              <a:buNone/>
            </a:pPr>
            <a:r>
              <a:rPr lang="es-ES_tradnl" sz="2200" smtClean="0">
                <a:ea typeface="ＭＳ Ｐゴシック" charset="-128"/>
              </a:rPr>
              <a:t>El  prohibir  que un  </a:t>
            </a:r>
            <a:r>
              <a:rPr lang="es-ES_tradnl" sz="2200" smtClean="0">
                <a:solidFill>
                  <a:srgbClr val="0BD0D9"/>
                </a:solidFill>
                <a:ea typeface="ＭＳ Ｐゴシック" charset="-128"/>
              </a:rPr>
              <a:t>puesto de  trabajo  </a:t>
            </a:r>
            <a:r>
              <a:rPr lang="es-ES_tradnl" sz="2200" smtClean="0">
                <a:ea typeface="ＭＳ Ｐゴシック" charset="-128"/>
              </a:rPr>
              <a:t>de un  trabajador en  huelga, pueda  ser  desempeñado  por  otro  trabajador  polifuncional,  atenta  contra la esencia  misma  de la  EMT.</a:t>
            </a:r>
          </a:p>
          <a:p>
            <a:pPr marL="0" indent="0" algn="just" eaLnBrk="1" hangingPunct="1">
              <a:lnSpc>
                <a:spcPct val="80000"/>
              </a:lnSpc>
              <a:buFont typeface="Wingdings 2" panose="05020102010507070707" pitchFamily="18" charset="2"/>
              <a:buNone/>
            </a:pPr>
            <a:r>
              <a:rPr lang="es-ES_tradnl" sz="2200" smtClean="0">
                <a:ea typeface="ＭＳ Ｐゴシック" charset="-128"/>
              </a:rPr>
              <a:t> </a:t>
            </a:r>
            <a:endParaRPr lang="es-ES_tradnl" sz="2200" smtClean="0">
              <a:solidFill>
                <a:srgbClr val="0BD0D9"/>
              </a:solidFill>
              <a:ea typeface="ＭＳ Ｐゴシック" charset="-128"/>
            </a:endParaRPr>
          </a:p>
          <a:p>
            <a:pPr marL="0" indent="0" algn="just" eaLnBrk="1" hangingPunct="1">
              <a:lnSpc>
                <a:spcPct val="80000"/>
              </a:lnSpc>
              <a:buFont typeface="Wingdings 2" panose="05020102010507070707" pitchFamily="18" charset="2"/>
              <a:buNone/>
            </a:pPr>
            <a:r>
              <a:rPr lang="es-ES_tradnl" sz="2200" b="1" u="sng" smtClean="0">
                <a:solidFill>
                  <a:srgbClr val="0BD0D9"/>
                </a:solidFill>
                <a:ea typeface="ＭＳ Ｐゴシック" charset="-128"/>
              </a:rPr>
              <a:t>Con este  sistema,  el  trabajador  en  huelga  finalizada  ésta,  mantiene  intacta  sus  capacidades  de trabajo.  En  cambio  el  empresario  pyme  que  no  atiende  a sus  clientes,  los  pierde  irremediablemente,  saliendo  del mercado.</a:t>
            </a:r>
          </a:p>
          <a:p>
            <a:pPr marL="0" indent="0" algn="just" eaLnBrk="1" hangingPunct="1">
              <a:lnSpc>
                <a:spcPct val="80000"/>
              </a:lnSpc>
              <a:buFont typeface="Wingdings 2" panose="05020102010507070707" pitchFamily="18" charset="2"/>
              <a:buNone/>
            </a:pPr>
            <a:endParaRPr lang="es-ES_tradnl" sz="2200" smtClean="0">
              <a:ea typeface="ＭＳ Ｐゴシック" charset="-128"/>
            </a:endParaRPr>
          </a:p>
        </p:txBody>
      </p:sp>
      <p:sp>
        <p:nvSpPr>
          <p:cNvPr id="4" name="CuadroTexto 3"/>
          <p:cNvSpPr txBox="1"/>
          <p:nvPr/>
        </p:nvSpPr>
        <p:spPr>
          <a:xfrm>
            <a:off x="1609725" y="1576388"/>
            <a:ext cx="5402263" cy="1200150"/>
          </a:xfrm>
          <a:prstGeom prst="rect">
            <a:avLst/>
          </a:prstGeom>
          <a:noFill/>
        </p:spPr>
        <p:txBody>
          <a:bodyPr>
            <a:spAutoFit/>
          </a:bodyPr>
          <a:lstStyle/>
          <a:p>
            <a:pPr>
              <a:defRPr/>
            </a:pPr>
            <a:r>
              <a:rPr lang="es-ES" dirty="0">
                <a:latin typeface="Constantia" charset="0"/>
                <a:ea typeface="ＭＳ Ｐゴシック" charset="0"/>
                <a:cs typeface="ＭＳ Ｐゴシック" charset="0"/>
              </a:rPr>
              <a:t>Indicaciones Bancada  PYME  </a:t>
            </a:r>
            <a:r>
              <a:rPr lang="es-ES" dirty="0">
                <a:solidFill>
                  <a:srgbClr val="FFFF00"/>
                </a:solidFill>
                <a:latin typeface="Constantia" charset="0"/>
                <a:ea typeface="ＭＳ Ｐゴシック" charset="0"/>
                <a:cs typeface="ＭＳ Ｐゴシック" charset="0"/>
              </a:rPr>
              <a:t>Avance</a:t>
            </a:r>
          </a:p>
          <a:p>
            <a:pPr>
              <a:defRPr/>
            </a:pPr>
            <a:endParaRPr lang="es-ES" dirty="0">
              <a:latin typeface="Constantia" charset="0"/>
              <a:ea typeface="ＭＳ Ｐゴシック" charset="0"/>
              <a:cs typeface="ＭＳ Ｐゴシック" charset="0"/>
            </a:endParaRPr>
          </a:p>
          <a:p>
            <a:pPr>
              <a:defRPr/>
            </a:pPr>
            <a:r>
              <a:rPr lang="es-ES" dirty="0">
                <a:latin typeface="Constantia" charset="0"/>
                <a:ea typeface="ＭＳ Ｐゴシック" charset="0"/>
                <a:cs typeface="ＭＳ Ｐゴシック" charset="0"/>
              </a:rPr>
              <a:t>Indicaciones Gobierno           </a:t>
            </a:r>
            <a:r>
              <a:rPr lang="es-ES" dirty="0">
                <a:solidFill>
                  <a:srgbClr val="FFFF00"/>
                </a:solidFill>
                <a:latin typeface="Constantia" charset="0"/>
                <a:ea typeface="ＭＳ Ｐゴシック" charset="0"/>
                <a:cs typeface="ＭＳ Ｐゴシック" charset="0"/>
              </a:rPr>
              <a:t>Avance</a:t>
            </a:r>
          </a:p>
          <a:p>
            <a:pPr fontAlgn="auto">
              <a:spcBef>
                <a:spcPts val="0"/>
              </a:spcBef>
              <a:spcAft>
                <a:spcPts val="0"/>
              </a:spcAft>
              <a:defRPr/>
            </a:pPr>
            <a:endParaRPr lang="es-ES" dirty="0">
              <a:latin typeface="+mn-lt"/>
              <a:ea typeface="+mn-ea"/>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ítulo 1"/>
          <p:cNvSpPr>
            <a:spLocks noGrp="1"/>
          </p:cNvSpPr>
          <p:nvPr>
            <p:ph type="title"/>
          </p:nvPr>
        </p:nvSpPr>
        <p:spPr>
          <a:xfrm>
            <a:off x="1177925" y="709613"/>
            <a:ext cx="7508875" cy="614362"/>
          </a:xfrm>
        </p:spPr>
        <p:txBody>
          <a:bodyPr/>
          <a:lstStyle/>
          <a:p>
            <a:pPr algn="just" eaLnBrk="1" hangingPunct="1"/>
            <a:r>
              <a:rPr lang="es-ES" sz="2900" b="1" smtClean="0">
                <a:solidFill>
                  <a:schemeClr val="tx1"/>
                </a:solidFill>
                <a:ea typeface="ＭＳ Ｐゴシック" charset="-128"/>
              </a:rPr>
              <a:t>19.- Restricción de la última oferta </a:t>
            </a:r>
            <a:r>
              <a:rPr lang="es-ES" sz="2000" b="1" smtClean="0">
                <a:solidFill>
                  <a:schemeClr val="tx1"/>
                </a:solidFill>
                <a:ea typeface="ＭＳ Ｐゴシック" charset="-128"/>
              </a:rPr>
              <a:t>(Art. 348)</a:t>
            </a:r>
          </a:p>
        </p:txBody>
      </p:sp>
      <p:sp>
        <p:nvSpPr>
          <p:cNvPr id="3" name="Marcador de contenido 2"/>
          <p:cNvSpPr>
            <a:spLocks noGrp="1"/>
          </p:cNvSpPr>
          <p:nvPr>
            <p:ph idx="1"/>
          </p:nvPr>
        </p:nvSpPr>
        <p:spPr>
          <a:xfrm>
            <a:off x="457200" y="3065463"/>
            <a:ext cx="8229600" cy="3592512"/>
          </a:xfrm>
        </p:spPr>
        <p:txBody>
          <a:bodyPr>
            <a:normAutofit/>
          </a:bodyPr>
          <a:lstStyle/>
          <a:p>
            <a:pPr algn="just" eaLnBrk="1" hangingPunct="1">
              <a:lnSpc>
                <a:spcPct val="80000"/>
              </a:lnSpc>
              <a:buFont typeface="Wingdings" panose="05000000000000000000" pitchFamily="2" charset="2"/>
              <a:buChar char="Ø"/>
            </a:pPr>
            <a:r>
              <a:rPr lang="es-ES_tradnl" b="1" u="sng" smtClean="0">
                <a:ea typeface="ＭＳ Ｐゴシック" charset="-128"/>
              </a:rPr>
              <a:t>Se  obliga  a que la  última  </a:t>
            </a:r>
            <a:r>
              <a:rPr lang="es-ES_tradnl" b="1" u="sng" smtClean="0">
                <a:solidFill>
                  <a:srgbClr val="0BD0D9"/>
                </a:solidFill>
                <a:ea typeface="ＭＳ Ｐゴシック" charset="-128"/>
              </a:rPr>
              <a:t>oferta  sea  suscrita  por  toda  la  comisión  negociadora de la empresa</a:t>
            </a:r>
            <a:r>
              <a:rPr lang="es-ES_tradnl" smtClean="0">
                <a:solidFill>
                  <a:srgbClr val="0BD0D9"/>
                </a:solidFill>
                <a:ea typeface="ＭＳ Ｐゴシック" charset="-128"/>
              </a:rPr>
              <a:t>.</a:t>
            </a:r>
          </a:p>
          <a:p>
            <a:pPr algn="just" eaLnBrk="1" hangingPunct="1">
              <a:lnSpc>
                <a:spcPct val="80000"/>
              </a:lnSpc>
              <a:buFont typeface="Wingdings 2" panose="05020102010507070707" pitchFamily="18" charset="2"/>
              <a:buNone/>
            </a:pPr>
            <a:endParaRPr lang="es-ES_tradnl" smtClean="0">
              <a:ea typeface="ＭＳ Ｐゴシック" charset="-128"/>
            </a:endParaRPr>
          </a:p>
          <a:p>
            <a:pPr algn="just" eaLnBrk="1" hangingPunct="1">
              <a:lnSpc>
                <a:spcPct val="80000"/>
              </a:lnSpc>
              <a:buFont typeface="Wingdings" panose="05000000000000000000" pitchFamily="2" charset="2"/>
              <a:buChar char="Ø"/>
            </a:pPr>
            <a:r>
              <a:rPr lang="es-ES_tradnl" smtClean="0">
                <a:ea typeface="ＭＳ Ｐゴシック" charset="-128"/>
              </a:rPr>
              <a:t>Al  tenor  de lo  dispuesto  en el  Art. 4º  del  Código del Trabajo  y consecuente  con  él,  atendiendo por lo demás a las condiciones de la Pyme, </a:t>
            </a:r>
            <a:r>
              <a:rPr lang="es-ES_tradnl" b="1" u="sng" smtClean="0">
                <a:solidFill>
                  <a:srgbClr val="0BD0D9"/>
                </a:solidFill>
                <a:ea typeface="ＭＳ Ｐゴシック" charset="-128"/>
              </a:rPr>
              <a:t>debiera  bastar   con que  la firme  uno  cualquiera de ellos</a:t>
            </a:r>
            <a:r>
              <a:rPr lang="es-ES_tradnl" smtClean="0">
                <a:ea typeface="ＭＳ Ｐゴシック" charset="-128"/>
              </a:rPr>
              <a:t>,  que represente  al empleador  en  base  al mencionado Art.  4º.</a:t>
            </a:r>
          </a:p>
          <a:p>
            <a:pPr algn="just" eaLnBrk="1" hangingPunct="1">
              <a:lnSpc>
                <a:spcPct val="80000"/>
              </a:lnSpc>
              <a:buFont typeface="Wingdings 2" panose="05020102010507070707" pitchFamily="18" charset="2"/>
              <a:buNone/>
            </a:pPr>
            <a:endParaRPr lang="es-ES_tradnl" sz="2200" smtClean="0">
              <a:ea typeface="ＭＳ Ｐゴシック" charset="-128"/>
            </a:endParaRPr>
          </a:p>
        </p:txBody>
      </p:sp>
      <p:sp>
        <p:nvSpPr>
          <p:cNvPr id="4" name="CuadroTexto 3"/>
          <p:cNvSpPr txBox="1"/>
          <p:nvPr/>
        </p:nvSpPr>
        <p:spPr>
          <a:xfrm>
            <a:off x="2455863" y="1427163"/>
            <a:ext cx="3390900" cy="1200150"/>
          </a:xfrm>
          <a:prstGeom prst="rect">
            <a:avLst/>
          </a:prstGeom>
          <a:noFill/>
        </p:spPr>
        <p:txBody>
          <a:bodyPr wrap="none">
            <a:spAutoFit/>
          </a:bodyPr>
          <a:lstStyle/>
          <a:p>
            <a:pPr>
              <a:defRPr/>
            </a:pPr>
            <a:r>
              <a:rPr lang="es-ES" dirty="0">
                <a:latin typeface="Constantia" charset="0"/>
                <a:ea typeface="ＭＳ Ｐゴシック" charset="0"/>
                <a:cs typeface="ＭＳ Ｐゴシック" charset="0"/>
              </a:rPr>
              <a:t>Indicaciones Bancada  PYME  </a:t>
            </a:r>
            <a:r>
              <a:rPr lang="es-ES" dirty="0">
                <a:solidFill>
                  <a:srgbClr val="FFFF00"/>
                </a:solidFill>
                <a:latin typeface="Constantia" charset="0"/>
                <a:ea typeface="ＭＳ Ｐゴシック" charset="0"/>
                <a:cs typeface="ＭＳ Ｐゴシック" charset="0"/>
              </a:rPr>
              <a:t>SI</a:t>
            </a:r>
          </a:p>
          <a:p>
            <a:pPr>
              <a:defRPr/>
            </a:pPr>
            <a:endParaRPr lang="es-ES" dirty="0">
              <a:latin typeface="Constantia" charset="0"/>
              <a:ea typeface="ＭＳ Ｐゴシック" charset="0"/>
              <a:cs typeface="ＭＳ Ｐゴシック" charset="0"/>
            </a:endParaRPr>
          </a:p>
          <a:p>
            <a:pPr>
              <a:defRPr/>
            </a:pPr>
            <a:r>
              <a:rPr lang="es-ES" dirty="0">
                <a:latin typeface="Constantia" charset="0"/>
                <a:ea typeface="ＭＳ Ｐゴシック" charset="0"/>
                <a:cs typeface="ＭＳ Ｐゴシック" charset="0"/>
              </a:rPr>
              <a:t>Indicaciones Gobierno           </a:t>
            </a:r>
            <a:r>
              <a:rPr lang="es-ES" dirty="0">
                <a:solidFill>
                  <a:srgbClr val="FFFF00"/>
                </a:solidFill>
                <a:latin typeface="Constantia" charset="0"/>
                <a:ea typeface="ＭＳ Ｐゴシック" charset="0"/>
                <a:cs typeface="ＭＳ Ｐゴシック" charset="0"/>
              </a:rPr>
              <a:t> SI</a:t>
            </a:r>
          </a:p>
          <a:p>
            <a:pPr fontAlgn="auto">
              <a:spcBef>
                <a:spcPts val="0"/>
              </a:spcBef>
              <a:spcAft>
                <a:spcPts val="0"/>
              </a:spcAft>
              <a:defRPr/>
            </a:pPr>
            <a:endParaRPr lang="es-ES" dirty="0">
              <a:latin typeface="+mn-lt"/>
              <a:ea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Título"/>
          <p:cNvSpPr>
            <a:spLocks noGrp="1"/>
          </p:cNvSpPr>
          <p:nvPr>
            <p:ph type="title"/>
          </p:nvPr>
        </p:nvSpPr>
        <p:spPr>
          <a:xfrm>
            <a:off x="2700338" y="898525"/>
            <a:ext cx="5986462" cy="554038"/>
          </a:xfrm>
        </p:spPr>
        <p:txBody>
          <a:bodyPr>
            <a:normAutofit/>
          </a:bodyPr>
          <a:lstStyle/>
          <a:p>
            <a:pPr eaLnBrk="1" hangingPunct="1"/>
            <a:r>
              <a:rPr lang="es-CL" sz="2200" smtClean="0">
                <a:ea typeface="ＭＳ Ｐゴシック" charset="-128"/>
              </a:rPr>
              <a:t>Ultima información SII: AT 2014</a:t>
            </a:r>
            <a:br>
              <a:rPr lang="es-CL" sz="2200" smtClean="0">
                <a:ea typeface="ＭＳ Ｐゴシック" charset="-128"/>
              </a:rPr>
            </a:br>
            <a:endParaRPr lang="es-CL" sz="1400" smtClean="0">
              <a:ea typeface="ＭＳ Ｐゴシック" charset="-128"/>
            </a:endParaRPr>
          </a:p>
        </p:txBody>
      </p:sp>
      <p:sp>
        <p:nvSpPr>
          <p:cNvPr id="16386" name="4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fld id="{C0480C8C-F54D-4FBE-8ACD-4138A2DF4E7C}" type="slidenum">
              <a:rPr lang="es-EC" sz="1800">
                <a:latin typeface="Arial" panose="020B0604020202020204" pitchFamily="34" charset="0"/>
              </a:rPr>
              <a:pPr eaLnBrk="1" hangingPunct="1"/>
              <a:t>4</a:t>
            </a:fld>
            <a:endParaRPr lang="es-EC" sz="1800">
              <a:latin typeface="Arial" panose="020B0604020202020204" pitchFamily="34" charset="0"/>
            </a:endParaRPr>
          </a:p>
        </p:txBody>
      </p:sp>
      <p:sp>
        <p:nvSpPr>
          <p:cNvPr id="16387" name="Marcador de contenido 1"/>
          <p:cNvSpPr>
            <a:spLocks noGrp="1"/>
          </p:cNvSpPr>
          <p:nvPr>
            <p:ph idx="1"/>
          </p:nvPr>
        </p:nvSpPr>
        <p:spPr/>
        <p:txBody>
          <a:bodyPr/>
          <a:lstStyle/>
          <a:p>
            <a:pPr marL="0" indent="0" eaLnBrk="1" hangingPunct="1">
              <a:buFont typeface="Arial" panose="020B0604020202020204" pitchFamily="34" charset="0"/>
              <a:buNone/>
            </a:pPr>
            <a:endParaRPr lang="es-ES" smtClean="0">
              <a:latin typeface="Calibri" panose="020F0502020204030204" pitchFamily="34" charset="0"/>
              <a:ea typeface="ＭＳ Ｐゴシック" charset="-128"/>
            </a:endParaRPr>
          </a:p>
        </p:txBody>
      </p:sp>
      <p:graphicFrame>
        <p:nvGraphicFramePr>
          <p:cNvPr id="16388" name="Objeto 1"/>
          <p:cNvGraphicFramePr>
            <a:graphicFrameLocks noChangeAspect="1"/>
          </p:cNvGraphicFramePr>
          <p:nvPr/>
        </p:nvGraphicFramePr>
        <p:xfrm>
          <a:off x="530225" y="2008188"/>
          <a:ext cx="8064500" cy="4252912"/>
        </p:xfrm>
        <a:graphic>
          <a:graphicData uri="http://schemas.openxmlformats.org/presentationml/2006/ole">
            <mc:AlternateContent xmlns:mc="http://schemas.openxmlformats.org/markup-compatibility/2006">
              <mc:Choice xmlns:v="urn:schemas-microsoft-com:vml" Requires="v">
                <p:oleObj spid="_x0000_s16389" name="Hoja de cálculo" r:id="rId4" imgW="6514860" imgH="3060587" progId="Excel.Sheet.12">
                  <p:embed/>
                </p:oleObj>
              </mc:Choice>
              <mc:Fallback>
                <p:oleObj name="Hoja de cálculo" r:id="rId4" imgW="6514860" imgH="3060587" progId="Excel.Sheet.12">
                  <p:embed/>
                  <p:pic>
                    <p:nvPicPr>
                      <p:cNvPr id="0" name="Objeto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0225" y="2008188"/>
                        <a:ext cx="8064500" cy="425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ítulo 1"/>
          <p:cNvSpPr>
            <a:spLocks noGrp="1"/>
          </p:cNvSpPr>
          <p:nvPr>
            <p:ph type="title"/>
          </p:nvPr>
        </p:nvSpPr>
        <p:spPr>
          <a:xfrm>
            <a:off x="1177925" y="769938"/>
            <a:ext cx="7508875" cy="827087"/>
          </a:xfrm>
        </p:spPr>
        <p:txBody>
          <a:bodyPr/>
          <a:lstStyle/>
          <a:p>
            <a:pPr algn="just" eaLnBrk="1" hangingPunct="1"/>
            <a:r>
              <a:rPr lang="es-ES" sz="2900" b="1" smtClean="0">
                <a:solidFill>
                  <a:schemeClr val="tx1"/>
                </a:solidFill>
                <a:ea typeface="ＭＳ Ｐゴシック" charset="-128"/>
              </a:rPr>
              <a:t>20.- Descalce lock-out con la huelga </a:t>
            </a:r>
            <a:r>
              <a:rPr lang="es-ES" sz="2200" b="1" smtClean="0">
                <a:solidFill>
                  <a:schemeClr val="tx1"/>
                </a:solidFill>
                <a:ea typeface="ＭＳ Ｐゴシック" charset="-128"/>
              </a:rPr>
              <a:t>(Art. 357)</a:t>
            </a:r>
          </a:p>
        </p:txBody>
      </p:sp>
      <p:sp>
        <p:nvSpPr>
          <p:cNvPr id="3" name="Marcador de contenido 2"/>
          <p:cNvSpPr>
            <a:spLocks noGrp="1"/>
          </p:cNvSpPr>
          <p:nvPr>
            <p:ph idx="1"/>
          </p:nvPr>
        </p:nvSpPr>
        <p:spPr>
          <a:xfrm>
            <a:off x="457200" y="3311525"/>
            <a:ext cx="8229600" cy="3346450"/>
          </a:xfrm>
        </p:spPr>
        <p:txBody>
          <a:bodyPr>
            <a:normAutofit/>
          </a:bodyPr>
          <a:lstStyle/>
          <a:p>
            <a:pPr algn="just" eaLnBrk="1" hangingPunct="1">
              <a:lnSpc>
                <a:spcPct val="90000"/>
              </a:lnSpc>
              <a:buFont typeface="Wingdings" panose="05000000000000000000" pitchFamily="2" charset="2"/>
              <a:buChar char="Ø"/>
            </a:pPr>
            <a:r>
              <a:rPr lang="es-ES_tradnl" sz="2000" smtClean="0">
                <a:solidFill>
                  <a:srgbClr val="0BD0D9"/>
                </a:solidFill>
                <a:ea typeface="ＭＳ Ｐゴシック" charset="-128"/>
              </a:rPr>
              <a:t>L</a:t>
            </a:r>
            <a:r>
              <a:rPr lang="es-ES_tradnl" sz="2000" b="1" u="sng" smtClean="0">
                <a:solidFill>
                  <a:srgbClr val="0BD0D9"/>
                </a:solidFill>
                <a:ea typeface="ＭＳ Ｐゴシック" charset="-128"/>
              </a:rPr>
              <a:t>a  huelga  no  tiene  plazo  de término y no hay posibilidad de reemplazo</a:t>
            </a:r>
            <a:r>
              <a:rPr lang="es-ES_tradnl" sz="2000" smtClean="0">
                <a:ea typeface="ＭＳ Ｐゴシック" charset="-128"/>
              </a:rPr>
              <a:t>,  en cambio  el </a:t>
            </a:r>
            <a:r>
              <a:rPr lang="es-ES_tradnl" sz="2000" smtClean="0">
                <a:solidFill>
                  <a:srgbClr val="0BD0D9"/>
                </a:solidFill>
                <a:ea typeface="ＭＳ Ｐゴシック" charset="-128"/>
              </a:rPr>
              <a:t> lock-out  se limita  a  30  días,  </a:t>
            </a:r>
            <a:r>
              <a:rPr lang="es-ES_tradnl" sz="2000" smtClean="0">
                <a:ea typeface="ＭＳ Ｐゴシック" charset="-128"/>
              </a:rPr>
              <a:t>contados  desde  la fecha en que se hizo  efectiva  la huelga.</a:t>
            </a:r>
          </a:p>
          <a:p>
            <a:pPr algn="just" eaLnBrk="1" hangingPunct="1">
              <a:lnSpc>
                <a:spcPct val="90000"/>
              </a:lnSpc>
              <a:buFont typeface="Wingdings 2" panose="05020102010507070707" pitchFamily="18" charset="2"/>
              <a:buNone/>
            </a:pPr>
            <a:endParaRPr lang="es-ES_tradnl" sz="2000" smtClean="0">
              <a:ea typeface="ＭＳ Ｐゴシック" charset="-128"/>
            </a:endParaRPr>
          </a:p>
          <a:p>
            <a:pPr algn="just" eaLnBrk="1" hangingPunct="1">
              <a:lnSpc>
                <a:spcPct val="90000"/>
              </a:lnSpc>
              <a:buFont typeface="Wingdings" panose="05000000000000000000" pitchFamily="2" charset="2"/>
              <a:buChar char="Ø"/>
            </a:pPr>
            <a:r>
              <a:rPr lang="es-ES_tradnl" sz="2000" smtClean="0">
                <a:solidFill>
                  <a:srgbClr val="0BD0D9"/>
                </a:solidFill>
                <a:ea typeface="ＭＳ Ｐゴシック" charset="-128"/>
              </a:rPr>
              <a:t>¿</a:t>
            </a:r>
            <a:r>
              <a:rPr lang="es-ES_tradnl" sz="2000" b="1" u="sng" smtClean="0">
                <a:solidFill>
                  <a:srgbClr val="0BD0D9"/>
                </a:solidFill>
                <a:ea typeface="ＭＳ Ｐゴシック" charset="-128"/>
              </a:rPr>
              <a:t>Qué  podrá  hacer  el  empresario  pyme  para  financiar  </a:t>
            </a:r>
            <a:r>
              <a:rPr lang="es-ES_tradnl" sz="2000" smtClean="0">
                <a:ea typeface="ＭＳ Ｐゴシック" charset="-128"/>
              </a:rPr>
              <a:t>la reapertura de la empresa, si se mantiene la  huelga  de los  trabajadores? </a:t>
            </a:r>
          </a:p>
          <a:p>
            <a:pPr algn="just" eaLnBrk="1" hangingPunct="1">
              <a:lnSpc>
                <a:spcPct val="90000"/>
              </a:lnSpc>
              <a:buFont typeface="Wingdings 2" panose="05020102010507070707" pitchFamily="18" charset="2"/>
              <a:buNone/>
            </a:pPr>
            <a:endParaRPr lang="es-ES_tradnl" sz="2000" smtClean="0">
              <a:ea typeface="ＭＳ Ｐゴシック" charset="-128"/>
            </a:endParaRPr>
          </a:p>
          <a:p>
            <a:pPr algn="just" eaLnBrk="1" hangingPunct="1">
              <a:lnSpc>
                <a:spcPct val="90000"/>
              </a:lnSpc>
              <a:buFont typeface="Wingdings" panose="05000000000000000000" pitchFamily="2" charset="2"/>
              <a:buChar char="Ø"/>
            </a:pPr>
            <a:r>
              <a:rPr lang="es-ES_tradnl" sz="2000" b="1" u="sng" smtClean="0">
                <a:solidFill>
                  <a:srgbClr val="0BD0D9"/>
                </a:solidFill>
                <a:ea typeface="ＭＳ Ｐゴシック" charset="-128"/>
              </a:rPr>
              <a:t>En las Pymes la huelga y el lock-out debieran circunscribirse al pazo máximo de 7 días</a:t>
            </a:r>
            <a:r>
              <a:rPr lang="es-ES_tradnl" sz="2000" smtClean="0">
                <a:solidFill>
                  <a:srgbClr val="0BD0D9"/>
                </a:solidFill>
                <a:ea typeface="ＭＳ Ｐゴシック" charset="-128"/>
              </a:rPr>
              <a:t> </a:t>
            </a:r>
            <a:r>
              <a:rPr lang="es-ES_tradnl" sz="2000" smtClean="0">
                <a:ea typeface="ＭＳ Ｐゴシック" charset="-128"/>
              </a:rPr>
              <a:t>o no tener plazo ambos.</a:t>
            </a:r>
          </a:p>
        </p:txBody>
      </p:sp>
      <p:sp>
        <p:nvSpPr>
          <p:cNvPr id="4" name="CuadroTexto 3"/>
          <p:cNvSpPr txBox="1"/>
          <p:nvPr/>
        </p:nvSpPr>
        <p:spPr>
          <a:xfrm>
            <a:off x="2286000" y="1697038"/>
            <a:ext cx="3595688" cy="1200150"/>
          </a:xfrm>
          <a:prstGeom prst="rect">
            <a:avLst/>
          </a:prstGeom>
          <a:noFill/>
        </p:spPr>
        <p:txBody>
          <a:bodyPr wrap="none">
            <a:spAutoFit/>
          </a:bodyPr>
          <a:lstStyle/>
          <a:p>
            <a:pPr>
              <a:defRPr/>
            </a:pPr>
            <a:r>
              <a:rPr lang="es-ES" dirty="0">
                <a:latin typeface="Constantia" charset="0"/>
                <a:ea typeface="ＭＳ Ｐゴシック" charset="0"/>
                <a:cs typeface="ＭＳ Ｐゴシック" charset="0"/>
              </a:rPr>
              <a:t>Indicaciones Bancada  PYME  </a:t>
            </a:r>
            <a:r>
              <a:rPr lang="es-ES" dirty="0">
                <a:solidFill>
                  <a:srgbClr val="FFFF00"/>
                </a:solidFill>
                <a:latin typeface="Constantia" charset="0"/>
                <a:ea typeface="ＭＳ Ｐゴシック" charset="0"/>
                <a:cs typeface="ＭＳ Ｐゴシック" charset="0"/>
              </a:rPr>
              <a:t>NO</a:t>
            </a:r>
          </a:p>
          <a:p>
            <a:pPr>
              <a:defRPr/>
            </a:pPr>
            <a:endParaRPr lang="es-ES" dirty="0">
              <a:latin typeface="Constantia" charset="0"/>
              <a:ea typeface="ＭＳ Ｐゴシック" charset="0"/>
              <a:cs typeface="ＭＳ Ｐゴシック" charset="0"/>
            </a:endParaRPr>
          </a:p>
          <a:p>
            <a:pPr>
              <a:defRPr/>
            </a:pPr>
            <a:r>
              <a:rPr lang="es-ES" dirty="0">
                <a:latin typeface="Constantia" charset="0"/>
                <a:ea typeface="ＭＳ Ｐゴシック" charset="0"/>
                <a:cs typeface="ＭＳ Ｐゴシック" charset="0"/>
              </a:rPr>
              <a:t>Indicaciones Gobierno           </a:t>
            </a:r>
            <a:r>
              <a:rPr lang="es-ES" dirty="0">
                <a:solidFill>
                  <a:srgbClr val="FFFF00"/>
                </a:solidFill>
                <a:latin typeface="Constantia" charset="0"/>
                <a:ea typeface="ＭＳ Ｐゴシック" charset="0"/>
                <a:cs typeface="ＭＳ Ｐゴシック" charset="0"/>
              </a:rPr>
              <a:t>  NO</a:t>
            </a:r>
          </a:p>
          <a:p>
            <a:pPr fontAlgn="auto">
              <a:spcBef>
                <a:spcPts val="0"/>
              </a:spcBef>
              <a:spcAft>
                <a:spcPts val="0"/>
              </a:spcAft>
              <a:defRPr/>
            </a:pPr>
            <a:endParaRPr lang="es-ES" dirty="0">
              <a:latin typeface="+mn-lt"/>
              <a:ea typeface="+mn-ea"/>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35000" y="1185863"/>
            <a:ext cx="8051800" cy="827087"/>
          </a:xfrm>
        </p:spPr>
        <p:txBody>
          <a:bodyPr>
            <a:normAutofit/>
          </a:bodyPr>
          <a:lstStyle/>
          <a:p>
            <a:pPr algn="just" eaLnBrk="1" hangingPunct="1"/>
            <a:r>
              <a:rPr lang="es-ES" sz="2800" b="1" smtClean="0">
                <a:solidFill>
                  <a:schemeClr val="tx1"/>
                </a:solidFill>
                <a:ea typeface="ＭＳ Ｐゴシック" charset="-128"/>
              </a:rPr>
              <a:t>21.- </a:t>
            </a:r>
            <a:r>
              <a:rPr lang="es-ES_tradnl" sz="2800" b="1" u="sng" smtClean="0">
                <a:solidFill>
                  <a:schemeClr val="tx1"/>
                </a:solidFill>
                <a:ea typeface="ＭＳ Ｐゴシック" charset="-128"/>
              </a:rPr>
              <a:t>Omisión de la causal</a:t>
            </a:r>
            <a:r>
              <a:rPr lang="es-ES_tradnl" sz="2800" b="1" smtClean="0">
                <a:solidFill>
                  <a:schemeClr val="tx1"/>
                </a:solidFill>
                <a:ea typeface="ＭＳ Ｐゴシック" charset="-128"/>
              </a:rPr>
              <a:t>:  necesidades  de </a:t>
            </a:r>
            <a:r>
              <a:rPr lang="es-ES_tradnl" sz="2800" b="1" u="sng" smtClean="0">
                <a:solidFill>
                  <a:schemeClr val="tx1"/>
                </a:solidFill>
                <a:ea typeface="ＭＳ Ｐゴシック" charset="-128"/>
              </a:rPr>
              <a:t>subsistencia de la empresa</a:t>
            </a:r>
            <a:r>
              <a:rPr lang="es-ES_tradnl" sz="2800" b="1" smtClean="0">
                <a:solidFill>
                  <a:schemeClr val="tx1"/>
                </a:solidFill>
                <a:ea typeface="ＭＳ Ｐゴシック" charset="-128"/>
              </a:rPr>
              <a:t>,  para  poder  pedir  servicios  mínimos  y equipos de emergencia.  </a:t>
            </a:r>
            <a:r>
              <a:rPr lang="es-ES_tradnl" sz="2000" b="1" smtClean="0">
                <a:solidFill>
                  <a:schemeClr val="tx1"/>
                </a:solidFill>
                <a:ea typeface="ＭＳ Ｐゴシック" charset="-128"/>
              </a:rPr>
              <a:t>(Art. 359)</a:t>
            </a:r>
            <a:r>
              <a:rPr lang="es-CL" sz="2000" smtClean="0">
                <a:solidFill>
                  <a:schemeClr val="tx1"/>
                </a:solidFill>
                <a:ea typeface="ＭＳ Ｐゴシック" charset="-128"/>
              </a:rPr>
              <a:t> </a:t>
            </a:r>
            <a:endParaRPr lang="es-ES" sz="2000" b="1" smtClean="0">
              <a:solidFill>
                <a:schemeClr val="tx1"/>
              </a:solidFill>
              <a:ea typeface="ＭＳ Ｐゴシック" charset="-128"/>
            </a:endParaRPr>
          </a:p>
        </p:txBody>
      </p:sp>
      <p:sp>
        <p:nvSpPr>
          <p:cNvPr id="4" name="CuadroTexto 3"/>
          <p:cNvSpPr txBox="1"/>
          <p:nvPr/>
        </p:nvSpPr>
        <p:spPr>
          <a:xfrm>
            <a:off x="2517775" y="3357563"/>
            <a:ext cx="3551238" cy="1200150"/>
          </a:xfrm>
          <a:prstGeom prst="rect">
            <a:avLst/>
          </a:prstGeom>
          <a:noFill/>
        </p:spPr>
        <p:txBody>
          <a:bodyPr wrap="none">
            <a:spAutoFit/>
          </a:bodyPr>
          <a:lstStyle/>
          <a:p>
            <a:pPr>
              <a:defRPr/>
            </a:pPr>
            <a:r>
              <a:rPr lang="es-ES" dirty="0">
                <a:latin typeface="Constantia" charset="0"/>
                <a:ea typeface="ＭＳ Ｐゴシック" charset="0"/>
                <a:cs typeface="ＭＳ Ｐゴシック" charset="0"/>
              </a:rPr>
              <a:t>Indicaciones Bancada  PYME  </a:t>
            </a:r>
            <a:r>
              <a:rPr lang="es-ES" dirty="0">
                <a:solidFill>
                  <a:srgbClr val="FFFF00"/>
                </a:solidFill>
                <a:latin typeface="Constantia" charset="0"/>
                <a:ea typeface="ＭＳ Ｐゴシック" charset="0"/>
                <a:cs typeface="ＭＳ Ｐゴシック" charset="0"/>
              </a:rPr>
              <a:t>NO</a:t>
            </a:r>
          </a:p>
          <a:p>
            <a:pPr>
              <a:defRPr/>
            </a:pPr>
            <a:endParaRPr lang="es-ES" dirty="0">
              <a:latin typeface="Constantia" charset="0"/>
              <a:ea typeface="ＭＳ Ｐゴシック" charset="0"/>
              <a:cs typeface="ＭＳ Ｐゴシック" charset="0"/>
            </a:endParaRPr>
          </a:p>
          <a:p>
            <a:pPr>
              <a:defRPr/>
            </a:pPr>
            <a:r>
              <a:rPr lang="es-ES" dirty="0">
                <a:latin typeface="Constantia" charset="0"/>
                <a:ea typeface="ＭＳ Ｐゴシック" charset="0"/>
                <a:cs typeface="ＭＳ Ｐゴシック" charset="0"/>
              </a:rPr>
              <a:t>Indicaciones Gobierno           </a:t>
            </a:r>
            <a:r>
              <a:rPr lang="es-ES" dirty="0">
                <a:solidFill>
                  <a:srgbClr val="FFFF00"/>
                </a:solidFill>
                <a:latin typeface="Constantia" charset="0"/>
                <a:ea typeface="ＭＳ Ｐゴシック" charset="0"/>
                <a:cs typeface="ＭＳ Ｐゴシック" charset="0"/>
              </a:rPr>
              <a:t> NO</a:t>
            </a:r>
          </a:p>
          <a:p>
            <a:pPr fontAlgn="auto">
              <a:spcBef>
                <a:spcPts val="0"/>
              </a:spcBef>
              <a:spcAft>
                <a:spcPts val="0"/>
              </a:spcAft>
              <a:defRPr/>
            </a:pPr>
            <a:endParaRPr lang="es-ES" dirty="0">
              <a:latin typeface="+mn-lt"/>
              <a:ea typeface="+mn-ea"/>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77925" y="817563"/>
            <a:ext cx="7508875" cy="849312"/>
          </a:xfrm>
        </p:spPr>
        <p:txBody>
          <a:bodyPr>
            <a:normAutofit fontScale="90000"/>
          </a:bodyPr>
          <a:lstStyle/>
          <a:p>
            <a:pPr algn="just" eaLnBrk="1" fontAlgn="auto" hangingPunct="1">
              <a:spcAft>
                <a:spcPts val="0"/>
              </a:spcAft>
              <a:defRPr/>
            </a:pPr>
            <a:r>
              <a:rPr lang="es-ES" sz="3200" b="1" dirty="0" smtClean="0">
                <a:solidFill>
                  <a:schemeClr val="tx1"/>
                </a:solidFill>
                <a:ea typeface="+mj-ea"/>
                <a:cs typeface="Baskerville"/>
              </a:rPr>
              <a:t>22.- </a:t>
            </a:r>
            <a:r>
              <a:rPr lang="es-ES" sz="2700" b="1" dirty="0" smtClean="0">
                <a:solidFill>
                  <a:schemeClr val="tx1"/>
                </a:solidFill>
                <a:ea typeface="+mj-ea"/>
                <a:cs typeface="Baskerville"/>
              </a:rPr>
              <a:t>Disparidad entre un sindicato inter-empresas y un empresario pyme </a:t>
            </a:r>
            <a:r>
              <a:rPr lang="es-ES" sz="1600" b="1" dirty="0" smtClean="0">
                <a:solidFill>
                  <a:schemeClr val="tx1"/>
                </a:solidFill>
                <a:ea typeface="+mj-ea"/>
                <a:cs typeface="Baskerville"/>
              </a:rPr>
              <a:t>(Arts. 362 a 365)</a:t>
            </a:r>
            <a:endParaRPr lang="es-ES" sz="1600" b="1" dirty="0">
              <a:solidFill>
                <a:schemeClr val="tx1"/>
              </a:solidFill>
              <a:ea typeface="+mj-ea"/>
              <a:cs typeface="Baskerville"/>
            </a:endParaRPr>
          </a:p>
        </p:txBody>
      </p:sp>
      <p:sp>
        <p:nvSpPr>
          <p:cNvPr id="3" name="Marcador de contenido 2"/>
          <p:cNvSpPr>
            <a:spLocks noGrp="1"/>
          </p:cNvSpPr>
          <p:nvPr>
            <p:ph idx="1"/>
          </p:nvPr>
        </p:nvSpPr>
        <p:spPr>
          <a:xfrm>
            <a:off x="457200" y="2689225"/>
            <a:ext cx="8229600" cy="3646488"/>
          </a:xfrm>
        </p:spPr>
        <p:txBody>
          <a:bodyPr>
            <a:normAutofit/>
          </a:bodyPr>
          <a:lstStyle/>
          <a:p>
            <a:pPr marL="0" indent="0" algn="just" eaLnBrk="1" hangingPunct="1">
              <a:lnSpc>
                <a:spcPct val="80000"/>
              </a:lnSpc>
              <a:buFont typeface="Wingdings 2" panose="05020102010507070707" pitchFamily="18" charset="2"/>
              <a:buNone/>
            </a:pPr>
            <a:r>
              <a:rPr lang="es-ES_tradnl" sz="2000" b="1" u="sng" smtClean="0">
                <a:solidFill>
                  <a:srgbClr val="0BD0D9"/>
                </a:solidFill>
                <a:ea typeface="ＭＳ Ｐゴシック" charset="-128"/>
              </a:rPr>
              <a:t>Posibilitar  que  un sindicato  inter-empresas sea contraparte de  un  empresario  Pyme, es  una  desproporción</a:t>
            </a:r>
            <a:r>
              <a:rPr lang="es-ES_tradnl" sz="2000" smtClean="0">
                <a:solidFill>
                  <a:srgbClr val="0BD0D9"/>
                </a:solidFill>
                <a:ea typeface="ＭＳ Ｐゴシック" charset="-128"/>
              </a:rPr>
              <a:t>.</a:t>
            </a:r>
          </a:p>
          <a:p>
            <a:pPr marL="0" indent="0" algn="just" eaLnBrk="1" hangingPunct="1">
              <a:lnSpc>
                <a:spcPct val="80000"/>
              </a:lnSpc>
              <a:buFont typeface="Wingdings 2" panose="05020102010507070707" pitchFamily="18" charset="2"/>
              <a:buNone/>
            </a:pPr>
            <a:r>
              <a:rPr lang="es-ES_tradnl" sz="2000" smtClean="0">
                <a:ea typeface="ＭＳ Ｐゴシック" charset="-128"/>
              </a:rPr>
              <a:t> </a:t>
            </a:r>
          </a:p>
          <a:p>
            <a:pPr marL="0" indent="0" algn="just" eaLnBrk="1" hangingPunct="1">
              <a:lnSpc>
                <a:spcPct val="80000"/>
              </a:lnSpc>
              <a:buFont typeface="Wingdings 2" panose="05020102010507070707" pitchFamily="18" charset="2"/>
              <a:buNone/>
            </a:pPr>
            <a:r>
              <a:rPr lang="es-ES_tradnl" sz="2000" b="1" u="sng" smtClean="0">
                <a:solidFill>
                  <a:srgbClr val="0BD0D9"/>
                </a:solidFill>
                <a:ea typeface="ＭＳ Ｐゴシック" charset="-128"/>
              </a:rPr>
              <a:t>1.- </a:t>
            </a:r>
            <a:r>
              <a:rPr lang="es-ES_tradnl" sz="2000" smtClean="0">
                <a:ea typeface="ＭＳ Ｐゴシック" charset="-128"/>
              </a:rPr>
              <a:t>El  nivel de  calificación  para negociar, </a:t>
            </a:r>
            <a:r>
              <a:rPr lang="es-ES_tradnl" sz="2000" b="1" u="sng" smtClean="0">
                <a:solidFill>
                  <a:srgbClr val="0BD0D9"/>
                </a:solidFill>
                <a:ea typeface="ＭＳ Ｐゴシック" charset="-128"/>
              </a:rPr>
              <a:t>2.-</a:t>
            </a:r>
            <a:r>
              <a:rPr lang="es-ES_tradnl" sz="2000" b="1" u="sng" smtClean="0">
                <a:solidFill>
                  <a:srgbClr val="3366FF"/>
                </a:solidFill>
                <a:ea typeface="ＭＳ Ｐゴシック" charset="-128"/>
              </a:rPr>
              <a:t> </a:t>
            </a:r>
            <a:r>
              <a:rPr lang="es-ES_tradnl" sz="2000" smtClean="0">
                <a:ea typeface="ＭＳ Ｐゴシック" charset="-128"/>
              </a:rPr>
              <a:t>estructuras permanentes, </a:t>
            </a:r>
            <a:r>
              <a:rPr lang="es-ES_tradnl" sz="2000" b="1" u="sng" smtClean="0">
                <a:solidFill>
                  <a:srgbClr val="0BD0D9"/>
                </a:solidFill>
                <a:ea typeface="ＭＳ Ｐゴシック" charset="-128"/>
              </a:rPr>
              <a:t>3.- </a:t>
            </a:r>
            <a:r>
              <a:rPr lang="es-ES_tradnl" sz="2000" smtClean="0">
                <a:ea typeface="ＭＳ Ｐゴシック" charset="-128"/>
              </a:rPr>
              <a:t>apoyos sindicales,  </a:t>
            </a:r>
            <a:r>
              <a:rPr lang="es-ES_tradnl" sz="2000" b="1" u="sng" smtClean="0">
                <a:solidFill>
                  <a:srgbClr val="0BD0D9"/>
                </a:solidFill>
                <a:ea typeface="ＭＳ Ｐゴシック" charset="-128"/>
              </a:rPr>
              <a:t>4.- </a:t>
            </a:r>
            <a:r>
              <a:rPr lang="es-ES_tradnl" sz="2000" smtClean="0">
                <a:ea typeface="ＭＳ Ｐゴシック" charset="-128"/>
              </a:rPr>
              <a:t>apoyo de la IPT, </a:t>
            </a:r>
            <a:r>
              <a:rPr lang="es-ES_tradnl" sz="2000" smtClean="0">
                <a:solidFill>
                  <a:srgbClr val="0BD0D9"/>
                </a:solidFill>
                <a:ea typeface="ＭＳ Ｐゴシック" charset="-128"/>
              </a:rPr>
              <a:t> </a:t>
            </a:r>
            <a:r>
              <a:rPr lang="es-ES_tradnl" sz="2000" b="1" u="sng" smtClean="0">
                <a:solidFill>
                  <a:srgbClr val="0BD0D9"/>
                </a:solidFill>
                <a:ea typeface="ＭＳ Ｐゴシック" charset="-128"/>
              </a:rPr>
              <a:t>5.-</a:t>
            </a:r>
            <a:r>
              <a:rPr lang="es-ES_tradnl" sz="2000" smtClean="0">
                <a:solidFill>
                  <a:srgbClr val="0BD0D9"/>
                </a:solidFill>
                <a:ea typeface="ＭＳ Ｐゴシック" charset="-128"/>
              </a:rPr>
              <a:t> </a:t>
            </a:r>
            <a:r>
              <a:rPr lang="es-ES_tradnl" sz="2000" smtClean="0">
                <a:ea typeface="ＭＳ Ｐゴシック" charset="-128"/>
              </a:rPr>
              <a:t>legislación  protectora del trabajador, </a:t>
            </a:r>
            <a:r>
              <a:rPr lang="es-ES_tradnl" sz="2000" b="1" u="sng" smtClean="0">
                <a:solidFill>
                  <a:srgbClr val="0BD0D9"/>
                </a:solidFill>
                <a:ea typeface="ＭＳ Ｐゴシック" charset="-128"/>
              </a:rPr>
              <a:t>6.- </a:t>
            </a:r>
            <a:r>
              <a:rPr lang="es-ES_tradnl" sz="2000" smtClean="0">
                <a:ea typeface="ＭＳ Ｐゴシック" charset="-128"/>
              </a:rPr>
              <a:t>tribunal del trabajo que debe  corregir los errores que incurren en la demanda, y</a:t>
            </a:r>
            <a:r>
              <a:rPr lang="es-ES_tradnl" sz="2000" smtClean="0">
                <a:solidFill>
                  <a:srgbClr val="0BD0D9"/>
                </a:solidFill>
                <a:ea typeface="ＭＳ Ｐゴシック" charset="-128"/>
              </a:rPr>
              <a:t> </a:t>
            </a:r>
            <a:r>
              <a:rPr lang="es-ES_tradnl" sz="2000" b="1" u="sng" smtClean="0">
                <a:solidFill>
                  <a:srgbClr val="0BD0D9"/>
                </a:solidFill>
                <a:ea typeface="ＭＳ Ｐゴシック" charset="-128"/>
              </a:rPr>
              <a:t>7.</a:t>
            </a:r>
            <a:r>
              <a:rPr lang="es-ES_tradnl" sz="2000" smtClean="0">
                <a:ea typeface="ＭＳ Ｐゴシック" charset="-128"/>
              </a:rPr>
              <a:t>- financiamiento estatal</a:t>
            </a:r>
            <a:r>
              <a:rPr lang="es-ES_tradnl" sz="2000" smtClean="0">
                <a:solidFill>
                  <a:srgbClr val="0BD0D9"/>
                </a:solidFill>
                <a:ea typeface="ＭＳ Ｐゴシック" charset="-128"/>
              </a:rPr>
              <a:t>, </a:t>
            </a:r>
            <a:r>
              <a:rPr lang="es-ES_tradnl" sz="2000" b="1" u="sng" smtClean="0">
                <a:solidFill>
                  <a:srgbClr val="0BD0D9"/>
                </a:solidFill>
                <a:ea typeface="ＭＳ Ｐゴシック" charset="-128"/>
              </a:rPr>
              <a:t>constituyen una disparidad tal, que colocan al  empresario  pyme  en  inferioridad de condiciones</a:t>
            </a:r>
            <a:r>
              <a:rPr lang="es-ES_tradnl" sz="2000" smtClean="0">
                <a:solidFill>
                  <a:srgbClr val="0BD0D9"/>
                </a:solidFill>
                <a:ea typeface="ＭＳ Ｐゴシック" charset="-128"/>
              </a:rPr>
              <a:t>.</a:t>
            </a:r>
          </a:p>
          <a:p>
            <a:pPr marL="0" indent="0" algn="just" eaLnBrk="1" hangingPunct="1">
              <a:lnSpc>
                <a:spcPct val="80000"/>
              </a:lnSpc>
              <a:buFont typeface="Wingdings 2" panose="05020102010507070707" pitchFamily="18" charset="2"/>
              <a:buNone/>
            </a:pPr>
            <a:r>
              <a:rPr lang="es-ES_tradnl" sz="2000" smtClean="0">
                <a:solidFill>
                  <a:srgbClr val="0BD0D9"/>
                </a:solidFill>
                <a:ea typeface="ＭＳ Ｐゴシック" charset="-128"/>
              </a:rPr>
              <a:t> </a:t>
            </a:r>
          </a:p>
          <a:p>
            <a:pPr marL="0" indent="0" algn="just" eaLnBrk="1" hangingPunct="1">
              <a:lnSpc>
                <a:spcPct val="80000"/>
              </a:lnSpc>
              <a:buFont typeface="Wingdings 2" panose="05020102010507070707" pitchFamily="18" charset="2"/>
              <a:buNone/>
            </a:pPr>
            <a:r>
              <a:rPr lang="es-ES_tradnl" sz="2000" b="1" u="sng" smtClean="0">
                <a:solidFill>
                  <a:srgbClr val="0BD0D9"/>
                </a:solidFill>
                <a:ea typeface="ＭＳ Ｐゴシック" charset="-128"/>
              </a:rPr>
              <a:t>Esta  normativa  no  puede aplicarse  a las Pyme, en su caso son ellas quienes se encuentran en situación de desventaja con relación a las organizaciones de trabajadores.</a:t>
            </a:r>
          </a:p>
          <a:p>
            <a:pPr marL="0" indent="0" eaLnBrk="1" hangingPunct="1">
              <a:lnSpc>
                <a:spcPct val="80000"/>
              </a:lnSpc>
              <a:buFont typeface="Wingdings 2" panose="05020102010507070707" pitchFamily="18" charset="2"/>
              <a:buNone/>
            </a:pPr>
            <a:endParaRPr lang="es-ES_tradnl" sz="2000" smtClean="0">
              <a:ea typeface="ＭＳ Ｐゴシック" charset="-128"/>
            </a:endParaRPr>
          </a:p>
        </p:txBody>
      </p:sp>
      <p:sp>
        <p:nvSpPr>
          <p:cNvPr id="4" name="CuadroTexto 3"/>
          <p:cNvSpPr txBox="1"/>
          <p:nvPr/>
        </p:nvSpPr>
        <p:spPr>
          <a:xfrm>
            <a:off x="2060575" y="1700213"/>
            <a:ext cx="4211638" cy="1293812"/>
          </a:xfrm>
          <a:prstGeom prst="rect">
            <a:avLst/>
          </a:prstGeom>
          <a:noFill/>
        </p:spPr>
        <p:txBody>
          <a:bodyPr wrap="none">
            <a:spAutoFit/>
          </a:bodyPr>
          <a:lstStyle/>
          <a:p>
            <a:pPr>
              <a:defRPr/>
            </a:pPr>
            <a:r>
              <a:rPr lang="es-ES" sz="2000" dirty="0">
                <a:latin typeface="Constantia" charset="0"/>
                <a:ea typeface="ＭＳ Ｐゴシック" charset="0"/>
                <a:cs typeface="ＭＳ Ｐゴシック" charset="0"/>
              </a:rPr>
              <a:t>Indicaciones Bancada  PYME  </a:t>
            </a:r>
            <a:r>
              <a:rPr lang="es-ES" sz="2000" dirty="0">
                <a:solidFill>
                  <a:srgbClr val="FFFF00"/>
                </a:solidFill>
                <a:latin typeface="Constantia" charset="0"/>
                <a:ea typeface="ＭＳ Ｐゴシック" charset="0"/>
                <a:cs typeface="ＭＳ Ｐゴシック" charset="0"/>
              </a:rPr>
              <a:t>SI</a:t>
            </a:r>
          </a:p>
          <a:p>
            <a:pPr>
              <a:defRPr/>
            </a:pPr>
            <a:endParaRPr lang="es-ES" sz="2000" dirty="0">
              <a:latin typeface="Constantia" charset="0"/>
              <a:ea typeface="ＭＳ Ｐゴシック" charset="0"/>
              <a:cs typeface="ＭＳ Ｐゴシック" charset="0"/>
            </a:endParaRPr>
          </a:p>
          <a:p>
            <a:pPr>
              <a:defRPr/>
            </a:pPr>
            <a:r>
              <a:rPr lang="es-ES" sz="2000" dirty="0">
                <a:latin typeface="Constantia" charset="0"/>
                <a:ea typeface="ＭＳ Ｐゴシック" charset="0"/>
                <a:cs typeface="ＭＳ Ｐゴシック" charset="0"/>
              </a:rPr>
              <a:t>Indicaciones Gobierno           </a:t>
            </a:r>
            <a:r>
              <a:rPr lang="es-ES" sz="2000" dirty="0">
                <a:solidFill>
                  <a:srgbClr val="FFFF00"/>
                </a:solidFill>
                <a:latin typeface="Constantia" charset="0"/>
                <a:ea typeface="ＭＳ Ｐゴシック" charset="0"/>
                <a:cs typeface="ＭＳ Ｐゴシック" charset="0"/>
              </a:rPr>
              <a:t>Avance</a:t>
            </a:r>
          </a:p>
          <a:p>
            <a:pPr fontAlgn="auto">
              <a:spcBef>
                <a:spcPts val="0"/>
              </a:spcBef>
              <a:spcAft>
                <a:spcPts val="0"/>
              </a:spcAft>
              <a:defRPr/>
            </a:pPr>
            <a:endParaRPr lang="es-ES" dirty="0">
              <a:latin typeface="+mn-lt"/>
              <a:ea typeface="+mn-ea"/>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4538" y="600075"/>
            <a:ext cx="7942262" cy="1212850"/>
          </a:xfrm>
        </p:spPr>
        <p:txBody>
          <a:bodyPr>
            <a:normAutofit/>
          </a:bodyPr>
          <a:lstStyle/>
          <a:p>
            <a:pPr algn="just" eaLnBrk="1" hangingPunct="1"/>
            <a:r>
              <a:rPr lang="es-ES" sz="2900" b="1" smtClean="0">
                <a:solidFill>
                  <a:schemeClr val="tx1"/>
                </a:solidFill>
                <a:ea typeface="ＭＳ Ｐゴシック" charset="-128"/>
              </a:rPr>
              <a:t>23.- </a:t>
            </a:r>
            <a:r>
              <a:rPr lang="es-ES" sz="2400" b="1" smtClean="0">
                <a:solidFill>
                  <a:schemeClr val="tx1"/>
                </a:solidFill>
                <a:ea typeface="ＭＳ Ｐゴシック" charset="-128"/>
              </a:rPr>
              <a:t>Demanda de tiempo adicional del empresario  pyme en la preparación de la temporada y durante ésta </a:t>
            </a:r>
            <a:r>
              <a:rPr lang="es-ES" sz="1600" b="1" smtClean="0">
                <a:solidFill>
                  <a:schemeClr val="tx1"/>
                </a:solidFill>
                <a:ea typeface="ＭＳ Ｐゴシック" charset="-128"/>
              </a:rPr>
              <a:t>(Art. 370)</a:t>
            </a:r>
          </a:p>
        </p:txBody>
      </p:sp>
      <p:sp>
        <p:nvSpPr>
          <p:cNvPr id="3" name="Marcador de contenido 2"/>
          <p:cNvSpPr>
            <a:spLocks noGrp="1"/>
          </p:cNvSpPr>
          <p:nvPr>
            <p:ph idx="1"/>
          </p:nvPr>
        </p:nvSpPr>
        <p:spPr>
          <a:xfrm>
            <a:off x="457200" y="3946525"/>
            <a:ext cx="8229600" cy="2484438"/>
          </a:xfrm>
        </p:spPr>
        <p:txBody>
          <a:bodyPr>
            <a:normAutofit/>
          </a:bodyPr>
          <a:lstStyle/>
          <a:p>
            <a:pPr marL="0" indent="0" algn="just" eaLnBrk="1" hangingPunct="1">
              <a:lnSpc>
                <a:spcPct val="90000"/>
              </a:lnSpc>
              <a:buFont typeface="Wingdings 2" panose="05020102010507070707" pitchFamily="18" charset="2"/>
              <a:buNone/>
            </a:pPr>
            <a:r>
              <a:rPr lang="es-ES_tradnl" sz="2200" smtClean="0">
                <a:ea typeface="ＭＳ Ｐゴシック" charset="-128"/>
              </a:rPr>
              <a:t>Se faculta a la IPT </a:t>
            </a:r>
            <a:r>
              <a:rPr lang="es-ES_tradnl" sz="2200" smtClean="0">
                <a:solidFill>
                  <a:srgbClr val="0BD0D9"/>
                </a:solidFill>
                <a:ea typeface="ＭＳ Ｐゴシック" charset="-128"/>
              </a:rPr>
              <a:t>para </a:t>
            </a:r>
            <a:r>
              <a:rPr lang="es-ES_tradnl" sz="2200" b="1" u="sng" smtClean="0">
                <a:solidFill>
                  <a:srgbClr val="0BD0D9"/>
                </a:solidFill>
                <a:ea typeface="ＭＳ Ｐゴシック" charset="-128"/>
              </a:rPr>
              <a:t>citar a reuniones de mediación  obligatoria  y su  inasistencia  injustificada  será  constitutiva de práctica  desleal</a:t>
            </a:r>
            <a:r>
              <a:rPr lang="es-ES_tradnl" sz="2200" smtClean="0">
                <a:solidFill>
                  <a:srgbClr val="0BD0D9"/>
                </a:solidFill>
                <a:ea typeface="ＭＳ Ｐゴシック" charset="-128"/>
              </a:rPr>
              <a:t>.</a:t>
            </a:r>
          </a:p>
          <a:p>
            <a:pPr marL="0" indent="0" algn="just" eaLnBrk="1" hangingPunct="1">
              <a:lnSpc>
                <a:spcPct val="90000"/>
              </a:lnSpc>
              <a:buFont typeface="Wingdings 2" panose="05020102010507070707" pitchFamily="18" charset="2"/>
              <a:buNone/>
            </a:pPr>
            <a:r>
              <a:rPr lang="es-ES_tradnl" sz="2200" smtClean="0">
                <a:ea typeface="ＭＳ Ｐゴシック" charset="-128"/>
              </a:rPr>
              <a:t> </a:t>
            </a:r>
          </a:p>
          <a:p>
            <a:pPr marL="0" indent="0" algn="just" eaLnBrk="1" hangingPunct="1">
              <a:lnSpc>
                <a:spcPct val="90000"/>
              </a:lnSpc>
              <a:buFont typeface="Wingdings 2" panose="05020102010507070707" pitchFamily="18" charset="2"/>
              <a:buNone/>
            </a:pPr>
            <a:r>
              <a:rPr lang="es-ES_tradnl" sz="2200" smtClean="0">
                <a:ea typeface="ＭＳ Ｐゴシック" charset="-128"/>
              </a:rPr>
              <a:t>Esto  es</a:t>
            </a:r>
            <a:r>
              <a:rPr lang="es-ES_tradnl" sz="2200" smtClean="0">
                <a:solidFill>
                  <a:srgbClr val="0BD0D9"/>
                </a:solidFill>
                <a:ea typeface="ＭＳ Ｐゴシック" charset="-128"/>
              </a:rPr>
              <a:t>,  </a:t>
            </a:r>
            <a:r>
              <a:rPr lang="es-ES_tradnl" sz="2200" b="1" u="sng" smtClean="0">
                <a:solidFill>
                  <a:srgbClr val="0BD0D9"/>
                </a:solidFill>
                <a:ea typeface="ＭＳ Ｐゴシック" charset="-128"/>
              </a:rPr>
              <a:t>en  preparación de temporada  y durante  ésta</a:t>
            </a:r>
            <a:r>
              <a:rPr lang="es-ES_tradnl" sz="2200" smtClean="0">
                <a:ea typeface="ＭＳ Ｐゴシック" charset="-128"/>
              </a:rPr>
              <a:t>,  el  empresario  pyme  puede  verse  compelido  a  abandonar  sus labores productivas y ser arrastrado a una mediación  obligatoria.</a:t>
            </a:r>
          </a:p>
          <a:p>
            <a:pPr marL="0" indent="0" algn="just" eaLnBrk="1" hangingPunct="1">
              <a:lnSpc>
                <a:spcPct val="90000"/>
              </a:lnSpc>
            </a:pPr>
            <a:endParaRPr lang="es-ES_tradnl" sz="2200" smtClean="0">
              <a:ea typeface="ＭＳ Ｐゴシック" charset="-128"/>
            </a:endParaRPr>
          </a:p>
          <a:p>
            <a:pPr marL="0" indent="0" algn="just" eaLnBrk="1" hangingPunct="1">
              <a:lnSpc>
                <a:spcPct val="90000"/>
              </a:lnSpc>
              <a:buFont typeface="Wingdings 2" panose="05020102010507070707" pitchFamily="18" charset="2"/>
              <a:buNone/>
            </a:pPr>
            <a:endParaRPr lang="es-ES_tradnl" sz="2200" smtClean="0">
              <a:solidFill>
                <a:srgbClr val="0BD0D9"/>
              </a:solidFill>
              <a:ea typeface="ＭＳ Ｐゴシック" charset="-128"/>
            </a:endParaRPr>
          </a:p>
        </p:txBody>
      </p:sp>
      <p:sp>
        <p:nvSpPr>
          <p:cNvPr id="4" name="CuadroTexto 3"/>
          <p:cNvSpPr txBox="1"/>
          <p:nvPr/>
        </p:nvSpPr>
        <p:spPr>
          <a:xfrm>
            <a:off x="2225675" y="1992313"/>
            <a:ext cx="3390900" cy="1201737"/>
          </a:xfrm>
          <a:prstGeom prst="rect">
            <a:avLst/>
          </a:prstGeom>
          <a:noFill/>
        </p:spPr>
        <p:txBody>
          <a:bodyPr wrap="none">
            <a:spAutoFit/>
          </a:bodyPr>
          <a:lstStyle/>
          <a:p>
            <a:pPr>
              <a:defRPr/>
            </a:pPr>
            <a:r>
              <a:rPr lang="es-ES" dirty="0">
                <a:latin typeface="Constantia" charset="0"/>
                <a:ea typeface="ＭＳ Ｐゴシック" charset="0"/>
                <a:cs typeface="ＭＳ Ｐゴシック" charset="0"/>
              </a:rPr>
              <a:t>Indicaciones Bancada  PYME  </a:t>
            </a:r>
            <a:r>
              <a:rPr lang="es-ES" dirty="0">
                <a:solidFill>
                  <a:srgbClr val="FFFF00"/>
                </a:solidFill>
                <a:latin typeface="Constantia" charset="0"/>
                <a:ea typeface="ＭＳ Ｐゴシック" charset="0"/>
                <a:cs typeface="ＭＳ Ｐゴシック" charset="0"/>
              </a:rPr>
              <a:t>SI</a:t>
            </a:r>
          </a:p>
          <a:p>
            <a:pPr>
              <a:defRPr/>
            </a:pPr>
            <a:endParaRPr lang="es-ES" dirty="0">
              <a:latin typeface="Constantia" charset="0"/>
              <a:ea typeface="ＭＳ Ｐゴシック" charset="0"/>
              <a:cs typeface="ＭＳ Ｐゴシック" charset="0"/>
            </a:endParaRPr>
          </a:p>
          <a:p>
            <a:pPr>
              <a:defRPr/>
            </a:pPr>
            <a:r>
              <a:rPr lang="es-ES" dirty="0">
                <a:latin typeface="Constantia" charset="0"/>
                <a:ea typeface="ＭＳ Ｐゴシック" charset="0"/>
                <a:cs typeface="ＭＳ Ｐゴシック" charset="0"/>
              </a:rPr>
              <a:t>Indicaciones Gobierno           </a:t>
            </a:r>
            <a:r>
              <a:rPr lang="es-ES" dirty="0">
                <a:solidFill>
                  <a:srgbClr val="FFFF00"/>
                </a:solidFill>
                <a:latin typeface="Constantia" charset="0"/>
                <a:ea typeface="ＭＳ Ｐゴシック" charset="0"/>
                <a:cs typeface="ＭＳ Ｐゴシック" charset="0"/>
              </a:rPr>
              <a:t>  SI</a:t>
            </a:r>
          </a:p>
          <a:p>
            <a:pPr fontAlgn="auto">
              <a:spcBef>
                <a:spcPts val="0"/>
              </a:spcBef>
              <a:spcAft>
                <a:spcPts val="0"/>
              </a:spcAft>
              <a:defRPr/>
            </a:pPr>
            <a:endParaRPr lang="es-ES" dirty="0">
              <a:latin typeface="+mn-lt"/>
              <a:ea typeface="+mn-ea"/>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15975" y="971550"/>
            <a:ext cx="7870825" cy="750888"/>
          </a:xfrm>
        </p:spPr>
        <p:txBody>
          <a:bodyPr>
            <a:normAutofit/>
          </a:bodyPr>
          <a:lstStyle/>
          <a:p>
            <a:pPr algn="just" eaLnBrk="1" hangingPunct="1"/>
            <a:r>
              <a:rPr lang="es-ES" sz="2600" b="1" smtClean="0">
                <a:solidFill>
                  <a:schemeClr val="tx1"/>
                </a:solidFill>
                <a:ea typeface="ＭＳ Ｐゴシック" charset="-128"/>
              </a:rPr>
              <a:t>24.- Multa desmedida y arbitraria (motivo de quiebra) </a:t>
            </a:r>
            <a:r>
              <a:rPr lang="es-ES" sz="2000" b="1" smtClean="0">
                <a:solidFill>
                  <a:schemeClr val="tx1"/>
                </a:solidFill>
                <a:ea typeface="ＭＳ Ｐゴシック" charset="-128"/>
              </a:rPr>
              <a:t>(Arts. 408 inc.2º)</a:t>
            </a:r>
          </a:p>
        </p:txBody>
      </p:sp>
      <p:sp>
        <p:nvSpPr>
          <p:cNvPr id="3" name="Marcador de contenido 2"/>
          <p:cNvSpPr>
            <a:spLocks noGrp="1"/>
          </p:cNvSpPr>
          <p:nvPr>
            <p:ph idx="1"/>
          </p:nvPr>
        </p:nvSpPr>
        <p:spPr>
          <a:xfrm>
            <a:off x="457200" y="3138488"/>
            <a:ext cx="8229600" cy="3519487"/>
          </a:xfrm>
        </p:spPr>
        <p:txBody>
          <a:bodyPr>
            <a:normAutofit/>
          </a:bodyPr>
          <a:lstStyle/>
          <a:p>
            <a:pPr marL="0" indent="0" algn="just" eaLnBrk="1" hangingPunct="1">
              <a:buFont typeface="Wingdings 2" panose="05020102010507070707" pitchFamily="18" charset="2"/>
              <a:buNone/>
            </a:pPr>
            <a:endParaRPr lang="es-ES_tradnl" sz="2200" smtClean="0">
              <a:ea typeface="ＭＳ Ｐゴシック" charset="-128"/>
            </a:endParaRPr>
          </a:p>
          <a:p>
            <a:pPr marL="0" indent="0" algn="just" eaLnBrk="1" hangingPunct="1">
              <a:buFont typeface="Wingdings 2" panose="05020102010507070707" pitchFamily="18" charset="2"/>
              <a:buNone/>
            </a:pPr>
            <a:r>
              <a:rPr lang="es-ES_tradnl" sz="2200" smtClean="0">
                <a:ea typeface="ＭＳ Ｐゴシック" charset="-128"/>
              </a:rPr>
              <a:t>La sanción de la práctica  desleal, en caso   de reemplazo de un trabajador, se sanciona  </a:t>
            </a:r>
            <a:r>
              <a:rPr lang="es-ES_tradnl" sz="2200" b="1" u="sng" smtClean="0">
                <a:solidFill>
                  <a:srgbClr val="0BD0D9"/>
                </a:solidFill>
                <a:ea typeface="ＭＳ Ｐゴシック" charset="-128"/>
              </a:rPr>
              <a:t>no  por  el trabajador  reemplazado</a:t>
            </a:r>
            <a:r>
              <a:rPr lang="es-ES_tradnl" sz="2200" smtClean="0">
                <a:solidFill>
                  <a:srgbClr val="0BD0D9"/>
                </a:solidFill>
                <a:ea typeface="ＭＳ Ｐゴシック" charset="-128"/>
              </a:rPr>
              <a:t>,</a:t>
            </a:r>
            <a:r>
              <a:rPr lang="es-ES_tradnl" sz="2200" smtClean="0">
                <a:ea typeface="ＭＳ Ｐゴシック" charset="-128"/>
              </a:rPr>
              <a:t>  sino  que </a:t>
            </a:r>
            <a:r>
              <a:rPr lang="es-ES_tradnl" sz="2200" b="1" u="sng" smtClean="0">
                <a:solidFill>
                  <a:srgbClr val="0BD0D9"/>
                </a:solidFill>
                <a:ea typeface="ＭＳ Ｐゴシック" charset="-128"/>
              </a:rPr>
              <a:t>por cada  trabajador  involucrado  en la  negociación</a:t>
            </a:r>
            <a:r>
              <a:rPr lang="es-ES_tradnl" sz="2200" smtClean="0">
                <a:solidFill>
                  <a:srgbClr val="0BD0D9"/>
                </a:solidFill>
                <a:ea typeface="ＭＳ Ｐゴシック" charset="-128"/>
              </a:rPr>
              <a:t>,  </a:t>
            </a:r>
            <a:r>
              <a:rPr lang="es-ES_tradnl" sz="2200" smtClean="0">
                <a:ea typeface="ＭＳ Ｐゴシック" charset="-128"/>
              </a:rPr>
              <a:t>por lo que,  como  esta  sanción  puede llegar a  100 UTM,  una pequeña  empresa con  </a:t>
            </a:r>
            <a:r>
              <a:rPr lang="es-ES_tradnl" sz="2200" smtClean="0">
                <a:solidFill>
                  <a:srgbClr val="0BD0D9"/>
                </a:solidFill>
                <a:ea typeface="ＭＳ Ｐゴシック" charset="-128"/>
              </a:rPr>
              <a:t>49  trabajadores  </a:t>
            </a:r>
            <a:r>
              <a:rPr lang="es-ES_tradnl" sz="2200" smtClean="0">
                <a:ea typeface="ＭＳ Ｐゴシック" charset="-128"/>
              </a:rPr>
              <a:t>podría ser sancionada  hasta  con </a:t>
            </a:r>
            <a:r>
              <a:rPr lang="es-ES_tradnl" sz="2200" smtClean="0">
                <a:solidFill>
                  <a:srgbClr val="0BD0D9"/>
                </a:solidFill>
                <a:ea typeface="ＭＳ Ｐゴシック" charset="-128"/>
              </a:rPr>
              <a:t>MM$220. </a:t>
            </a:r>
          </a:p>
          <a:p>
            <a:pPr marL="0" indent="0" algn="just" eaLnBrk="1" hangingPunct="1">
              <a:buFont typeface="Wingdings 2" panose="05020102010507070707" pitchFamily="18" charset="2"/>
              <a:buNone/>
            </a:pPr>
            <a:endParaRPr lang="es-ES_tradnl" sz="2200" smtClean="0">
              <a:solidFill>
                <a:srgbClr val="0BD0D9"/>
              </a:solidFill>
              <a:ea typeface="ＭＳ Ｐゴシック" charset="-128"/>
            </a:endParaRPr>
          </a:p>
          <a:p>
            <a:pPr marL="0" indent="0" algn="just" eaLnBrk="1" hangingPunct="1">
              <a:buFont typeface="Wingdings 2" panose="05020102010507070707" pitchFamily="18" charset="2"/>
              <a:buNone/>
            </a:pPr>
            <a:r>
              <a:rPr lang="es-ES_tradnl" sz="2200" b="1" u="sng" smtClean="0">
                <a:solidFill>
                  <a:srgbClr val="0BD0D9"/>
                </a:solidFill>
                <a:ea typeface="ＭＳ Ｐゴシック" charset="-128"/>
              </a:rPr>
              <a:t>Cuántas Pymes sobreviven a una multa así?</a:t>
            </a:r>
          </a:p>
        </p:txBody>
      </p:sp>
      <p:sp>
        <p:nvSpPr>
          <p:cNvPr id="4" name="CuadroTexto 3"/>
          <p:cNvSpPr txBox="1"/>
          <p:nvPr/>
        </p:nvSpPr>
        <p:spPr>
          <a:xfrm>
            <a:off x="2214563" y="1938338"/>
            <a:ext cx="3595687" cy="1200150"/>
          </a:xfrm>
          <a:prstGeom prst="rect">
            <a:avLst/>
          </a:prstGeom>
          <a:noFill/>
        </p:spPr>
        <p:txBody>
          <a:bodyPr wrap="none">
            <a:spAutoFit/>
          </a:bodyPr>
          <a:lstStyle/>
          <a:p>
            <a:pPr>
              <a:defRPr/>
            </a:pPr>
            <a:r>
              <a:rPr lang="es-ES" dirty="0">
                <a:latin typeface="Constantia" charset="0"/>
                <a:ea typeface="ＭＳ Ｐゴシック" charset="0"/>
                <a:cs typeface="ＭＳ Ｐゴシック" charset="0"/>
              </a:rPr>
              <a:t>Indicaciones Bancada  PYME  </a:t>
            </a:r>
            <a:r>
              <a:rPr lang="es-ES" dirty="0">
                <a:solidFill>
                  <a:srgbClr val="FFFF00"/>
                </a:solidFill>
                <a:latin typeface="Constantia" charset="0"/>
                <a:ea typeface="ＭＳ Ｐゴシック" charset="0"/>
                <a:cs typeface="ＭＳ Ｐゴシック" charset="0"/>
              </a:rPr>
              <a:t>NO</a:t>
            </a:r>
          </a:p>
          <a:p>
            <a:pPr>
              <a:defRPr/>
            </a:pPr>
            <a:endParaRPr lang="es-ES" dirty="0">
              <a:latin typeface="Constantia" charset="0"/>
              <a:ea typeface="ＭＳ Ｐゴシック" charset="0"/>
              <a:cs typeface="ＭＳ Ｐゴシック" charset="0"/>
            </a:endParaRPr>
          </a:p>
          <a:p>
            <a:pPr>
              <a:defRPr/>
            </a:pPr>
            <a:r>
              <a:rPr lang="es-ES" dirty="0">
                <a:latin typeface="Constantia" charset="0"/>
                <a:ea typeface="ＭＳ Ｐゴシック" charset="0"/>
                <a:cs typeface="ＭＳ Ｐゴシック" charset="0"/>
              </a:rPr>
              <a:t>Indicaciones Gobierno           </a:t>
            </a:r>
            <a:r>
              <a:rPr lang="es-ES" dirty="0">
                <a:solidFill>
                  <a:srgbClr val="FFFF00"/>
                </a:solidFill>
                <a:latin typeface="Constantia" charset="0"/>
                <a:ea typeface="ＭＳ Ｐゴシック" charset="0"/>
                <a:cs typeface="ＭＳ Ｐゴシック" charset="0"/>
              </a:rPr>
              <a:t>  NO</a:t>
            </a:r>
          </a:p>
          <a:p>
            <a:pPr fontAlgn="auto">
              <a:spcBef>
                <a:spcPts val="0"/>
              </a:spcBef>
              <a:spcAft>
                <a:spcPts val="0"/>
              </a:spcAft>
              <a:defRPr/>
            </a:pPr>
            <a:endParaRPr lang="es-ES" dirty="0">
              <a:latin typeface="+mn-lt"/>
              <a:ea typeface="+mn-ea"/>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ítulo 1"/>
          <p:cNvSpPr>
            <a:spLocks noGrp="1"/>
          </p:cNvSpPr>
          <p:nvPr>
            <p:ph type="title"/>
          </p:nvPr>
        </p:nvSpPr>
        <p:spPr>
          <a:xfrm>
            <a:off x="1016000" y="788988"/>
            <a:ext cx="7670800" cy="838200"/>
          </a:xfrm>
        </p:spPr>
        <p:txBody>
          <a:bodyPr/>
          <a:lstStyle/>
          <a:p>
            <a:pPr eaLnBrk="1" hangingPunct="1"/>
            <a:r>
              <a:rPr lang="es-ES" sz="2900" b="1" smtClean="0">
                <a:solidFill>
                  <a:schemeClr val="tx1"/>
                </a:solidFill>
                <a:ea typeface="ＭＳ Ｐゴシック" charset="-128"/>
              </a:rPr>
              <a:t>25.- Discriminación al mundo de la pyme </a:t>
            </a:r>
            <a:r>
              <a:rPr lang="es-ES" sz="2200" b="1" smtClean="0">
                <a:solidFill>
                  <a:schemeClr val="tx1"/>
                </a:solidFill>
                <a:ea typeface="ＭＳ Ｐゴシック" charset="-128"/>
              </a:rPr>
              <a:t>(Art. 2ºdel proyecto)</a:t>
            </a:r>
          </a:p>
        </p:txBody>
      </p:sp>
      <p:sp>
        <p:nvSpPr>
          <p:cNvPr id="3" name="Marcador de contenido 2"/>
          <p:cNvSpPr>
            <a:spLocks noGrp="1"/>
          </p:cNvSpPr>
          <p:nvPr>
            <p:ph idx="1"/>
          </p:nvPr>
        </p:nvSpPr>
        <p:spPr>
          <a:xfrm>
            <a:off x="457200" y="2967038"/>
            <a:ext cx="8229600" cy="3357562"/>
          </a:xfrm>
        </p:spPr>
        <p:txBody>
          <a:bodyPr>
            <a:normAutofit/>
          </a:bodyPr>
          <a:lstStyle/>
          <a:p>
            <a:pPr algn="just" eaLnBrk="1" hangingPunct="1">
              <a:lnSpc>
                <a:spcPct val="80000"/>
              </a:lnSpc>
              <a:buFont typeface="Wingdings" panose="05000000000000000000" pitchFamily="2" charset="2"/>
              <a:buChar char="Ø"/>
            </a:pPr>
            <a:r>
              <a:rPr lang="es-ES_tradnl" sz="1900" b="1" u="sng" smtClean="0">
                <a:solidFill>
                  <a:srgbClr val="0BD0D9"/>
                </a:solidFill>
                <a:ea typeface="ＭＳ Ｐゴシック" charset="-128"/>
              </a:rPr>
              <a:t>Fondo  de formación  sindical  y relaciones laborales  colaborativas,  </a:t>
            </a:r>
            <a:r>
              <a:rPr lang="es-ES_tradnl" sz="1900" smtClean="0">
                <a:ea typeface="ＭＳ Ｐゴシック" charset="-128"/>
              </a:rPr>
              <a:t>pero  se  excluye de las  mismas  a los empresarios  Pyme  dentro  de  sus  objetivos.</a:t>
            </a:r>
          </a:p>
          <a:p>
            <a:pPr algn="just" eaLnBrk="1" hangingPunct="1">
              <a:lnSpc>
                <a:spcPct val="80000"/>
              </a:lnSpc>
              <a:buFont typeface="Wingdings 2" panose="05020102010507070707" pitchFamily="18" charset="2"/>
              <a:buNone/>
            </a:pPr>
            <a:endParaRPr lang="es-ES_tradnl" sz="1900" smtClean="0">
              <a:ea typeface="ＭＳ Ｐゴシック" charset="-128"/>
            </a:endParaRPr>
          </a:p>
          <a:p>
            <a:pPr algn="just" eaLnBrk="1" hangingPunct="1">
              <a:lnSpc>
                <a:spcPct val="80000"/>
              </a:lnSpc>
              <a:buFont typeface="Wingdings" panose="05000000000000000000" pitchFamily="2" charset="2"/>
              <a:buChar char="Ø"/>
            </a:pPr>
            <a:r>
              <a:rPr lang="es-ES_tradnl" sz="1900" b="1" u="sng" smtClean="0">
                <a:solidFill>
                  <a:srgbClr val="0BD0D9"/>
                </a:solidFill>
                <a:ea typeface="ＭＳ Ｐゴシック" charset="-128"/>
              </a:rPr>
              <a:t>Deben  ser  incorporados los empresarios Pyme</a:t>
            </a:r>
            <a:r>
              <a:rPr lang="es-ES_tradnl" sz="1900" smtClean="0">
                <a:ea typeface="ＭＳ Ｐゴシック" charset="-128"/>
              </a:rPr>
              <a:t>. Si lo que se desea es establecer simetrías en la negociación, el fondo debiera ser utilizado en partes iguales por las Pyme y los trabajadores. De no ser así debiera suprimirse del titulo </a:t>
            </a:r>
            <a:r>
              <a:rPr lang="es-ES_tradnl" altLang="es-ES" sz="1900" smtClean="0">
                <a:ea typeface="ＭＳ Ｐゴシック" charset="-128"/>
              </a:rPr>
              <a:t>“</a:t>
            </a:r>
            <a:r>
              <a:rPr lang="es-ES_tradnl" sz="1900" smtClean="0">
                <a:ea typeface="ＭＳ Ｐゴシック" charset="-128"/>
              </a:rPr>
              <a:t>relaciones colaborativas</a:t>
            </a:r>
            <a:r>
              <a:rPr lang="es-ES_tradnl" altLang="es-ES" sz="1900" smtClean="0">
                <a:ea typeface="ＭＳ Ｐゴシック" charset="-128"/>
              </a:rPr>
              <a:t>”</a:t>
            </a:r>
            <a:r>
              <a:rPr lang="es-ES_tradnl" sz="1900" smtClean="0">
                <a:ea typeface="ＭＳ Ｐゴシック" charset="-128"/>
              </a:rPr>
              <a:t>.</a:t>
            </a:r>
          </a:p>
          <a:p>
            <a:pPr algn="just" eaLnBrk="1" hangingPunct="1">
              <a:lnSpc>
                <a:spcPct val="80000"/>
              </a:lnSpc>
              <a:buFont typeface="Wingdings" panose="05000000000000000000" pitchFamily="2" charset="2"/>
              <a:buChar char="Ø"/>
            </a:pPr>
            <a:endParaRPr lang="es-ES_tradnl" sz="1900" smtClean="0">
              <a:solidFill>
                <a:srgbClr val="0BD0D9"/>
              </a:solidFill>
              <a:ea typeface="ＭＳ Ｐゴシック" charset="-128"/>
            </a:endParaRPr>
          </a:p>
          <a:p>
            <a:pPr algn="just" eaLnBrk="1" hangingPunct="1">
              <a:lnSpc>
                <a:spcPct val="80000"/>
              </a:lnSpc>
              <a:buFont typeface="Wingdings" panose="05000000000000000000" pitchFamily="2" charset="2"/>
              <a:buChar char="Ø"/>
            </a:pPr>
            <a:r>
              <a:rPr lang="es-ES_tradnl" sz="1900" b="1" u="sng" smtClean="0">
                <a:solidFill>
                  <a:srgbClr val="0BD0D9"/>
                </a:solidFill>
                <a:ea typeface="ＭＳ Ｐゴシック" charset="-128"/>
              </a:rPr>
              <a:t>Cuando menos el 50% de los recursos de este fondo debieran ser utilizados por las organizaciones de trabajadores y empresarios Pyme, o en su defecto eliminar la mención a las relaciones laborales colaborativas</a:t>
            </a:r>
            <a:r>
              <a:rPr lang="es-ES_tradnl" sz="1900" smtClean="0">
                <a:solidFill>
                  <a:srgbClr val="0BD0D9"/>
                </a:solidFill>
                <a:ea typeface="ＭＳ Ｐゴシック" charset="-128"/>
              </a:rPr>
              <a:t>.</a:t>
            </a:r>
          </a:p>
        </p:txBody>
      </p:sp>
      <p:sp>
        <p:nvSpPr>
          <p:cNvPr id="4" name="CuadroTexto 3"/>
          <p:cNvSpPr txBox="1"/>
          <p:nvPr/>
        </p:nvSpPr>
        <p:spPr>
          <a:xfrm>
            <a:off x="2301875" y="1641475"/>
            <a:ext cx="3929063" cy="1200150"/>
          </a:xfrm>
          <a:prstGeom prst="rect">
            <a:avLst/>
          </a:prstGeom>
          <a:noFill/>
        </p:spPr>
        <p:txBody>
          <a:bodyPr wrap="none">
            <a:spAutoFit/>
          </a:bodyPr>
          <a:lstStyle/>
          <a:p>
            <a:pPr>
              <a:defRPr/>
            </a:pPr>
            <a:r>
              <a:rPr lang="es-ES" dirty="0">
                <a:latin typeface="Constantia" charset="0"/>
                <a:ea typeface="ＭＳ Ｐゴシック" charset="0"/>
                <a:cs typeface="ＭＳ Ｐゴシック" charset="0"/>
              </a:rPr>
              <a:t>Indicaciones Bancada  PYME  </a:t>
            </a:r>
            <a:r>
              <a:rPr lang="es-ES" dirty="0">
                <a:solidFill>
                  <a:srgbClr val="FFFF00"/>
                </a:solidFill>
                <a:latin typeface="Constantia" charset="0"/>
                <a:ea typeface="ＭＳ Ｐゴシック" charset="0"/>
                <a:cs typeface="ＭＳ Ｐゴシック" charset="0"/>
              </a:rPr>
              <a:t>Avance</a:t>
            </a:r>
          </a:p>
          <a:p>
            <a:pPr>
              <a:defRPr/>
            </a:pPr>
            <a:endParaRPr lang="es-ES" dirty="0">
              <a:latin typeface="Constantia" charset="0"/>
              <a:ea typeface="ＭＳ Ｐゴシック" charset="0"/>
              <a:cs typeface="ＭＳ Ｐゴシック" charset="0"/>
            </a:endParaRPr>
          </a:p>
          <a:p>
            <a:pPr>
              <a:defRPr/>
            </a:pPr>
            <a:r>
              <a:rPr lang="es-ES" dirty="0">
                <a:latin typeface="Constantia" charset="0"/>
                <a:ea typeface="ＭＳ Ｐゴシック" charset="0"/>
                <a:cs typeface="ＭＳ Ｐゴシック" charset="0"/>
              </a:rPr>
              <a:t>Indicaciones Gobierno           </a:t>
            </a:r>
            <a:r>
              <a:rPr lang="es-ES" dirty="0">
                <a:solidFill>
                  <a:srgbClr val="FFFF00"/>
                </a:solidFill>
                <a:latin typeface="Constantia" charset="0"/>
                <a:ea typeface="ＭＳ Ｐゴシック" charset="0"/>
                <a:cs typeface="ＭＳ Ｐゴシック" charset="0"/>
              </a:rPr>
              <a:t>Avance</a:t>
            </a:r>
          </a:p>
          <a:p>
            <a:pPr fontAlgn="auto">
              <a:spcBef>
                <a:spcPts val="0"/>
              </a:spcBef>
              <a:spcAft>
                <a:spcPts val="0"/>
              </a:spcAft>
              <a:defRPr/>
            </a:pPr>
            <a:endParaRPr lang="es-ES" dirty="0">
              <a:latin typeface="+mn-lt"/>
              <a:ea typeface="+mn-ea"/>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63538" y="1089025"/>
            <a:ext cx="8535987" cy="5124450"/>
          </a:xfrm>
        </p:spPr>
        <p:txBody>
          <a:bodyPr>
            <a:normAutofit/>
          </a:bodyPr>
          <a:lstStyle/>
          <a:p>
            <a:pPr marL="0" indent="0" algn="just" eaLnBrk="1" hangingPunct="1">
              <a:buFont typeface="Wingdings 2" panose="05020102010507070707" pitchFamily="18" charset="2"/>
              <a:buNone/>
            </a:pPr>
            <a:r>
              <a:rPr lang="es-ES_tradnl" sz="2400" smtClean="0">
                <a:solidFill>
                  <a:srgbClr val="0BD0D9"/>
                </a:solidFill>
                <a:ea typeface="ＭＳ Ｐゴシック" charset="-128"/>
              </a:rPr>
              <a:t>	                No sirve trabajar de sol a sol</a:t>
            </a:r>
          </a:p>
          <a:p>
            <a:pPr marL="0" indent="0" algn="just" eaLnBrk="1" hangingPunct="1">
              <a:buFont typeface="Wingdings 2" panose="05020102010507070707" pitchFamily="18" charset="2"/>
              <a:buNone/>
            </a:pPr>
            <a:endParaRPr lang="es-ES_tradnl" sz="2400" smtClean="0">
              <a:solidFill>
                <a:srgbClr val="0BD0D9"/>
              </a:solidFill>
              <a:ea typeface="ＭＳ Ｐゴシック" charset="-128"/>
            </a:endParaRPr>
          </a:p>
          <a:p>
            <a:pPr marL="0" indent="0" algn="just" eaLnBrk="1" hangingPunct="1">
              <a:buFont typeface="Wingdings 2" panose="05020102010507070707" pitchFamily="18" charset="2"/>
              <a:buNone/>
            </a:pPr>
            <a:r>
              <a:rPr lang="es-ES_tradnl" sz="2400" smtClean="0">
                <a:solidFill>
                  <a:srgbClr val="0BD0D9"/>
                </a:solidFill>
                <a:ea typeface="ＭＳ Ｐゴシック" charset="-128"/>
              </a:rPr>
              <a:t>Si  </a:t>
            </a:r>
            <a:r>
              <a:rPr lang="es-ES_tradnl" sz="2400" smtClean="0">
                <a:solidFill>
                  <a:srgbClr val="FFFF00"/>
                </a:solidFill>
                <a:ea typeface="ＭＳ Ｐゴシック" charset="-128"/>
              </a:rPr>
              <a:t>NO</a:t>
            </a:r>
            <a:r>
              <a:rPr lang="es-ES_tradnl" sz="2400" smtClean="0">
                <a:solidFill>
                  <a:srgbClr val="0BD0D9"/>
                </a:solidFill>
                <a:ea typeface="ＭＳ Ｐゴシック" charset="-128"/>
              </a:rPr>
              <a:t>  nos preocupamos de la leyes que se dictan.</a:t>
            </a:r>
          </a:p>
          <a:p>
            <a:pPr marL="0" indent="0" algn="just" eaLnBrk="1" hangingPunct="1">
              <a:buFont typeface="Wingdings 2" panose="05020102010507070707" pitchFamily="18" charset="2"/>
              <a:buNone/>
            </a:pPr>
            <a:endParaRPr lang="es-ES_tradnl" sz="2400" smtClean="0">
              <a:solidFill>
                <a:srgbClr val="0BD0D9"/>
              </a:solidFill>
              <a:ea typeface="ＭＳ Ｐゴシック" charset="-128"/>
            </a:endParaRPr>
          </a:p>
          <a:p>
            <a:pPr marL="0" indent="0" algn="just" eaLnBrk="1" hangingPunct="1">
              <a:buFont typeface="Wingdings 2" panose="05020102010507070707" pitchFamily="18" charset="2"/>
              <a:buNone/>
            </a:pPr>
            <a:endParaRPr lang="es-ES_tradnl" sz="2400" smtClean="0">
              <a:solidFill>
                <a:srgbClr val="0BD0D9"/>
              </a:solidFill>
              <a:ea typeface="ＭＳ Ｐゴシック" charset="-128"/>
            </a:endParaRPr>
          </a:p>
          <a:p>
            <a:pPr marL="0" indent="0" algn="just" eaLnBrk="1" hangingPunct="1">
              <a:buFont typeface="Wingdings 2" panose="05020102010507070707" pitchFamily="18" charset="2"/>
              <a:buNone/>
            </a:pPr>
            <a:r>
              <a:rPr lang="es-ES_tradnl" sz="2400" smtClean="0">
                <a:solidFill>
                  <a:srgbClr val="0BD0D9"/>
                </a:solidFill>
                <a:ea typeface="ＭＳ Ｐゴシック" charset="-128"/>
              </a:rPr>
              <a:t>Reforma tributaria</a:t>
            </a:r>
          </a:p>
          <a:p>
            <a:pPr marL="0" indent="0" algn="just" eaLnBrk="1" hangingPunct="1">
              <a:buFont typeface="Wingdings 2" panose="05020102010507070707" pitchFamily="18" charset="2"/>
              <a:buNone/>
            </a:pPr>
            <a:r>
              <a:rPr lang="es-ES_tradnl" sz="2400" smtClean="0">
                <a:solidFill>
                  <a:srgbClr val="0BD0D9"/>
                </a:solidFill>
                <a:ea typeface="ＭＳ Ｐゴシック" charset="-128"/>
              </a:rPr>
              <a:t>Reforma Laboral</a:t>
            </a:r>
          </a:p>
          <a:p>
            <a:pPr marL="0" indent="0" algn="just" eaLnBrk="1" hangingPunct="1">
              <a:buFont typeface="Wingdings 2" panose="05020102010507070707" pitchFamily="18" charset="2"/>
              <a:buNone/>
            </a:pPr>
            <a:r>
              <a:rPr lang="es-ES_tradnl" sz="2400" smtClean="0">
                <a:solidFill>
                  <a:srgbClr val="0BD0D9"/>
                </a:solidFill>
                <a:ea typeface="ＭＳ Ｐゴシック" charset="-128"/>
              </a:rPr>
              <a:t>Reforma Educacional</a:t>
            </a:r>
          </a:p>
          <a:p>
            <a:pPr marL="0" indent="0" algn="just" eaLnBrk="1" hangingPunct="1">
              <a:buFont typeface="Wingdings 2" panose="05020102010507070707" pitchFamily="18" charset="2"/>
              <a:buNone/>
            </a:pPr>
            <a:r>
              <a:rPr lang="es-ES_tradnl" sz="2400" smtClean="0">
                <a:solidFill>
                  <a:srgbClr val="0BD0D9"/>
                </a:solidFill>
                <a:ea typeface="ＭＳ Ｐゴシック" charset="-128"/>
              </a:rPr>
              <a:t>Reforma Constitucional</a:t>
            </a:r>
          </a:p>
          <a:p>
            <a:pPr marL="0" indent="0" algn="just" eaLnBrk="1" hangingPunct="1">
              <a:buFont typeface="Wingdings 2" panose="05020102010507070707" pitchFamily="18" charset="2"/>
              <a:buNone/>
            </a:pPr>
            <a:r>
              <a:rPr lang="es-ES_tradnl" sz="2400" smtClean="0">
                <a:solidFill>
                  <a:srgbClr val="0BD0D9"/>
                </a:solidFill>
                <a:ea typeface="ＭＳ Ｐゴシック" charset="-128"/>
              </a:rPr>
              <a:t>Reforma al Código de Aguas</a:t>
            </a:r>
          </a:p>
          <a:p>
            <a:pPr marL="0" indent="0" algn="just" eaLnBrk="1" hangingPunct="1">
              <a:buFont typeface="Wingdings 2" panose="05020102010507070707" pitchFamily="18" charset="2"/>
              <a:buNone/>
            </a:pPr>
            <a:r>
              <a:rPr lang="es-ES_tradnl" sz="2400" smtClean="0">
                <a:solidFill>
                  <a:srgbClr val="0BD0D9"/>
                </a:solidFill>
                <a:ea typeface="ＭＳ Ｐゴシック" charset="-128"/>
              </a:rPr>
              <a:t>Reforma al Sernac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Título"/>
          <p:cNvSpPr>
            <a:spLocks noGrp="1"/>
          </p:cNvSpPr>
          <p:nvPr>
            <p:ph type="title"/>
          </p:nvPr>
        </p:nvSpPr>
        <p:spPr>
          <a:xfrm>
            <a:off x="2700338" y="898525"/>
            <a:ext cx="5986462" cy="554038"/>
          </a:xfrm>
        </p:spPr>
        <p:txBody>
          <a:bodyPr>
            <a:normAutofit/>
          </a:bodyPr>
          <a:lstStyle/>
          <a:p>
            <a:pPr eaLnBrk="1" hangingPunct="1"/>
            <a:r>
              <a:rPr lang="es-CL" sz="2200" smtClean="0">
                <a:ea typeface="ＭＳ Ｐゴシック" charset="-128"/>
              </a:rPr>
              <a:t>Ultima información SII: AT 2014</a:t>
            </a:r>
            <a:br>
              <a:rPr lang="es-CL" sz="2200" smtClean="0">
                <a:ea typeface="ＭＳ Ｐゴシック" charset="-128"/>
              </a:rPr>
            </a:br>
            <a:endParaRPr lang="es-CL" sz="1400" smtClean="0">
              <a:ea typeface="ＭＳ Ｐゴシック" charset="-128"/>
            </a:endParaRPr>
          </a:p>
        </p:txBody>
      </p:sp>
      <p:sp>
        <p:nvSpPr>
          <p:cNvPr id="17410" name="4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fld id="{F642BDDA-B95A-4786-AF01-AD2EF5DD6ABC}" type="slidenum">
              <a:rPr lang="es-EC" sz="1800">
                <a:latin typeface="Arial" panose="020B0604020202020204" pitchFamily="34" charset="0"/>
              </a:rPr>
              <a:pPr eaLnBrk="1" hangingPunct="1"/>
              <a:t>5</a:t>
            </a:fld>
            <a:endParaRPr lang="es-EC" sz="1800">
              <a:latin typeface="Arial" panose="020B0604020202020204" pitchFamily="34" charset="0"/>
            </a:endParaRPr>
          </a:p>
        </p:txBody>
      </p:sp>
      <p:graphicFrame>
        <p:nvGraphicFramePr>
          <p:cNvPr id="5" name="Marcador de contenido 4"/>
          <p:cNvGraphicFramePr>
            <a:graphicFrameLocks noGrp="1"/>
          </p:cNvGraphicFramePr>
          <p:nvPr>
            <p:ph idx="1"/>
          </p:nvPr>
        </p:nvGraphicFramePr>
        <p:xfrm>
          <a:off x="542925" y="1452563"/>
          <a:ext cx="8275638" cy="4733925"/>
        </p:xfrm>
        <a:graphic>
          <a:graphicData uri="http://schemas.openxmlformats.org/drawingml/2006/table">
            <a:tbl>
              <a:tblPr/>
              <a:tblGrid>
                <a:gridCol w="658813"/>
                <a:gridCol w="600075"/>
                <a:gridCol w="801687"/>
                <a:gridCol w="800100"/>
                <a:gridCol w="706438"/>
                <a:gridCol w="706437"/>
                <a:gridCol w="706438"/>
                <a:gridCol w="706437"/>
                <a:gridCol w="800100"/>
                <a:gridCol w="893763"/>
                <a:gridCol w="895350"/>
              </a:tblGrid>
              <a:tr h="330200">
                <a:tc rowSpan="4">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TAMAÑO SEGÚN VENTAS</a:t>
                      </a:r>
                    </a:p>
                  </a:txBody>
                  <a:tcPr marL="12698" marR="12698" marT="12700" marB="0" anchor="ctr" horzOverflow="overflow">
                    <a:lnL w="12700" cap="flat" cmpd="sng" algn="ctr">
                      <a:solidFill>
                        <a:srgbClr val="C1DBF2"/>
                      </a:solidFill>
                      <a:prstDash val="solid"/>
                      <a:round/>
                      <a:headEnd type="none" w="med" len="med"/>
                      <a:tailEnd type="none" w="med" len="med"/>
                    </a:lnL>
                    <a:lnR w="12700" cap="flat" cmpd="sng" algn="ctr">
                      <a:solidFill>
                        <a:srgbClr val="F3F3F3"/>
                      </a:solidFill>
                      <a:prstDash val="solid"/>
                      <a:round/>
                      <a:headEnd type="none" w="med" len="med"/>
                      <a:tailEnd type="none" w="med" len="med"/>
                    </a:lnR>
                    <a:lnT w="12700" cap="flat" cmpd="sng" algn="ctr">
                      <a:solidFill>
                        <a:srgbClr val="C1DBF2"/>
                      </a:solidFill>
                      <a:prstDash val="solid"/>
                      <a:round/>
                      <a:headEnd type="none" w="med" len="med"/>
                      <a:tailEnd type="none" w="med" len="med"/>
                    </a:lnT>
                    <a:lnB w="12700" cap="flat" cmpd="sng" algn="ctr">
                      <a:solidFill>
                        <a:srgbClr val="C1DBF2"/>
                      </a:solidFill>
                      <a:prstDash val="solid"/>
                      <a:round/>
                      <a:headEnd type="none" w="med" len="med"/>
                      <a:tailEnd type="none" w="med" len="med"/>
                    </a:lnB>
                    <a:lnTlToBr>
                      <a:noFill/>
                    </a:lnTlToBr>
                    <a:lnBlToTr>
                      <a:noFill/>
                    </a:lnBlToTr>
                    <a:solidFill>
                      <a:srgbClr val="C1DBF2"/>
                    </a:solidFill>
                  </a:tcPr>
                </a:tc>
                <a:tc gridSpan="7">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rgbClr val="000000"/>
                          </a:solidFill>
                          <a:effectLst/>
                          <a:latin typeface="Verdana" panose="020B0604030504040204" pitchFamily="34" charset="0"/>
                          <a:ea typeface="ＭＳ Ｐゴシック" charset="-128"/>
                        </a:rPr>
                        <a:t>Año Tributario 2014</a:t>
                      </a:r>
                    </a:p>
                  </a:txBody>
                  <a:tcPr marL="12698" marR="12698" marT="12700" marB="0" anchor="ctr" horzOverflow="overflow">
                    <a:lnL w="12700" cap="flat" cmpd="sng" algn="ctr">
                      <a:solidFill>
                        <a:srgbClr val="F3F3F3"/>
                      </a:solidFill>
                      <a:prstDash val="solid"/>
                      <a:round/>
                      <a:headEnd type="none" w="med" len="med"/>
                      <a:tailEnd type="none" w="med" len="med"/>
                    </a:lnL>
                    <a:lnR w="12700" cap="flat" cmpd="sng" algn="ctr">
                      <a:solidFill>
                        <a:srgbClr val="C1DBF2"/>
                      </a:solidFill>
                      <a:prstDash val="solid"/>
                      <a:round/>
                      <a:headEnd type="none" w="med" len="med"/>
                      <a:tailEnd type="none" w="med" len="med"/>
                    </a:lnR>
                    <a:lnT w="12700" cap="flat" cmpd="sng" algn="ctr">
                      <a:solidFill>
                        <a:srgbClr val="C1DBF2"/>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C1DBF2"/>
                    </a:solidFill>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12700" cap="flat" cmpd="sng" algn="ctr">
                      <a:solidFill>
                        <a:srgbClr val="C1DBF2"/>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Arial" panose="020B0604020202020204" pitchFamily="34" charset="0"/>
                          <a:ea typeface="ＭＳ Ｐゴシック" charset="-128"/>
                        </a:rPr>
                        <a:t> </a:t>
                      </a:r>
                    </a:p>
                  </a:txBody>
                  <a:tcPr marL="12698" marR="12698" marT="12700" marB="0" anchor="b" horzOverflow="overflow">
                    <a:lnL w="6350" cap="flat" cmpd="sng" algn="ctr">
                      <a:solidFill>
                        <a:srgbClr val="FFFFFF"/>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rgbClr val="000000"/>
                        </a:solidFill>
                        <a:effectLst/>
                        <a:latin typeface="Arial" panose="020B0604020202020204" pitchFamily="34" charset="0"/>
                        <a:ea typeface="ＭＳ Ｐゴシック" charset="-128"/>
                      </a:endParaRPr>
                    </a:p>
                  </a:txBody>
                  <a:tcPr marL="12698" marR="12698" marT="12700" marB="0" anchor="b" horzOverflow="overflow">
                    <a:lnL>
                      <a:noFill/>
                    </a:lnL>
                    <a:lnR>
                      <a:noFill/>
                    </a:lnR>
                    <a:lnT>
                      <a:noFill/>
                    </a:lnT>
                    <a:lnB>
                      <a:noFill/>
                    </a:lnB>
                    <a:lnTlToBr>
                      <a:noFill/>
                    </a:lnTlToBr>
                    <a:lnBlToTr>
                      <a:noFill/>
                    </a:lnBlToTr>
                    <a:noFill/>
                  </a:tcPr>
                </a:tc>
              </a:tr>
              <a:tr h="330200">
                <a:tc vMerge="1">
                  <a:txBody>
                    <a:bodyPr/>
                    <a:lstStyle/>
                    <a:p>
                      <a:endParaRPr lang="es-CL"/>
                    </a:p>
                  </a:txBody>
                  <a:tcPr/>
                </a:tc>
                <a:tc gridSpan="7">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rgbClr val="000000"/>
                          </a:solidFill>
                          <a:effectLst/>
                          <a:latin typeface="Verdana" panose="020B0604030504040204" pitchFamily="34" charset="0"/>
                          <a:ea typeface="ＭＳ Ｐゴシック" charset="-128"/>
                        </a:rPr>
                        <a:t>(Año comercial 2013)</a:t>
                      </a:r>
                    </a:p>
                  </a:txBody>
                  <a:tcPr marL="12698" marR="12698" marT="12700" marB="0" anchor="ctr" horzOverflow="overflow">
                    <a:lnL w="12700" cap="flat" cmpd="sng" algn="ctr">
                      <a:solidFill>
                        <a:srgbClr val="F3F3F3"/>
                      </a:solidFill>
                      <a:prstDash val="solid"/>
                      <a:round/>
                      <a:headEnd type="none" w="med" len="med"/>
                      <a:tailEnd type="none" w="med" len="med"/>
                    </a:lnL>
                    <a:lnR w="12700" cap="flat" cmpd="sng" algn="ctr">
                      <a:solidFill>
                        <a:srgbClr val="C1DBF2"/>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F3F3F3"/>
                      </a:solidFill>
                      <a:prstDash val="solid"/>
                      <a:round/>
                      <a:headEnd type="none" w="med" len="med"/>
                      <a:tailEnd type="none" w="med" len="med"/>
                    </a:lnB>
                    <a:lnTlToBr>
                      <a:noFill/>
                    </a:lnTlToBr>
                    <a:lnBlToTr>
                      <a:noFill/>
                    </a:lnBlToTr>
                    <a:solidFill>
                      <a:srgbClr val="C1DBF2"/>
                    </a:solidFill>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12700" cap="flat" cmpd="sng" algn="ctr">
                      <a:solidFill>
                        <a:srgbClr val="C1DBF2"/>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F3F3F3"/>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Arial" panose="020B0604020202020204" pitchFamily="34" charset="0"/>
                          <a:ea typeface="ＭＳ Ｐゴシック" charset="-128"/>
                        </a:rPr>
                        <a:t> </a:t>
                      </a:r>
                    </a:p>
                  </a:txBody>
                  <a:tcPr marL="12698" marR="12698" marT="12700" marB="0" anchor="b" horzOverflow="overflow">
                    <a:lnL w="6350" cap="flat" cmpd="sng" algn="ctr">
                      <a:solidFill>
                        <a:srgbClr val="FFFFFF"/>
                      </a:solidFill>
                      <a:prstDash val="solid"/>
                      <a:round/>
                      <a:headEnd type="none" w="med" len="med"/>
                      <a:tailEnd type="none" w="med" len="med"/>
                    </a:lnL>
                    <a:lnR>
                      <a:noFill/>
                    </a:lnR>
                    <a:lnT>
                      <a:noFill/>
                    </a:lnT>
                    <a:lnB w="12700" cap="flat" cmpd="sng" algn="ctr">
                      <a:solidFill>
                        <a:srgbClr val="F3F3F3"/>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Arial" panose="020B0604020202020204" pitchFamily="34" charset="0"/>
                          <a:ea typeface="ＭＳ Ｐゴシック" charset="-128"/>
                        </a:rPr>
                        <a:t> </a:t>
                      </a:r>
                    </a:p>
                  </a:txBody>
                  <a:tcPr marL="12698" marR="12698" marT="12700" marB="0" anchor="b" horzOverflow="overflow">
                    <a:lnL>
                      <a:noFill/>
                    </a:lnL>
                    <a:lnR>
                      <a:noFill/>
                    </a:lnR>
                    <a:lnT>
                      <a:noFill/>
                    </a:lnT>
                    <a:lnB w="12700" cap="flat" cmpd="sng" algn="ctr">
                      <a:solidFill>
                        <a:srgbClr val="F3F3F3"/>
                      </a:solidFill>
                      <a:prstDash val="solid"/>
                      <a:round/>
                      <a:headEnd type="none" w="med" len="med"/>
                      <a:tailEnd type="none" w="med" len="med"/>
                    </a:lnB>
                    <a:lnTlToBr>
                      <a:noFill/>
                    </a:lnTlToBr>
                    <a:lnBlToTr>
                      <a:noFill/>
                    </a:lnBlToTr>
                    <a:noFill/>
                  </a:tcPr>
                </a:tc>
              </a:tr>
              <a:tr h="233363">
                <a:tc vMerge="1">
                  <a:txBody>
                    <a:bodyPr/>
                    <a:lstStyle/>
                    <a:p>
                      <a:endParaRPr lang="es-CL"/>
                    </a:p>
                  </a:txBody>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1</a:t>
                      </a:r>
                    </a:p>
                  </a:txBody>
                  <a:tcPr marL="12698" marR="12698" marT="12700" marB="0" anchor="ctr" horzOverflow="overflow">
                    <a:lnL w="12700" cap="flat" cmpd="sng" algn="ctr">
                      <a:solidFill>
                        <a:srgbClr val="F3F3F3"/>
                      </a:solidFill>
                      <a:prstDash val="solid"/>
                      <a:round/>
                      <a:headEnd type="none" w="med" len="med"/>
                      <a:tailEnd type="none" w="med" len="med"/>
                    </a:lnL>
                    <a:lnR>
                      <a:noFill/>
                    </a:lnR>
                    <a:lnT w="12700" cap="flat" cmpd="sng" algn="ctr">
                      <a:solidFill>
                        <a:srgbClr val="F3F3F3"/>
                      </a:solidFill>
                      <a:prstDash val="solid"/>
                      <a:round/>
                      <a:headEnd type="none" w="med" len="med"/>
                      <a:tailEnd type="none" w="med" len="med"/>
                    </a:lnT>
                    <a:lnB w="12700" cap="flat" cmpd="sng" algn="ctr">
                      <a:solidFill>
                        <a:srgbClr val="F3F3F3"/>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a:noFill/>
                    </a:lnL>
                    <a:lnR>
                      <a:noFill/>
                    </a:lnR>
                    <a:lnT w="12700" cap="flat" cmpd="sng" algn="ctr">
                      <a:solidFill>
                        <a:srgbClr val="F3F3F3"/>
                      </a:solidFill>
                      <a:prstDash val="solid"/>
                      <a:round/>
                      <a:headEnd type="none" w="med" len="med"/>
                      <a:tailEnd type="none" w="med" len="med"/>
                    </a:lnT>
                    <a:lnB w="12700" cap="flat" cmpd="sng" algn="ctr">
                      <a:solidFill>
                        <a:srgbClr val="F3F3F3"/>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2</a:t>
                      </a:r>
                    </a:p>
                  </a:txBody>
                  <a:tcPr marL="12698" marR="12698" marT="12700" marB="0" anchor="ctr" horzOverflow="overflow">
                    <a:lnL>
                      <a:noFill/>
                    </a:lnL>
                    <a:lnR w="12700" cap="flat" cmpd="sng" algn="ctr">
                      <a:solidFill>
                        <a:srgbClr val="F3F3F3"/>
                      </a:solidFill>
                      <a:prstDash val="solid"/>
                      <a:round/>
                      <a:headEnd type="none" w="med" len="med"/>
                      <a:tailEnd type="none" w="med" len="med"/>
                    </a:lnR>
                    <a:lnT w="12700" cap="flat" cmpd="sng" algn="ctr">
                      <a:solidFill>
                        <a:srgbClr val="F3F3F3"/>
                      </a:solidFill>
                      <a:prstDash val="solid"/>
                      <a:round/>
                      <a:headEnd type="none" w="med" len="med"/>
                      <a:tailEnd type="none" w="med" len="med"/>
                    </a:lnT>
                    <a:lnB w="12700" cap="flat" cmpd="sng" algn="ctr">
                      <a:solidFill>
                        <a:srgbClr val="F3F3F3"/>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12700" cap="flat" cmpd="sng" algn="ctr">
                      <a:solidFill>
                        <a:srgbClr val="F3F3F3"/>
                      </a:solidFill>
                      <a:prstDash val="solid"/>
                      <a:round/>
                      <a:headEnd type="none" w="med" len="med"/>
                      <a:tailEnd type="none" w="med" len="med"/>
                    </a:lnL>
                    <a:lnR w="12700" cap="flat" cmpd="sng" algn="ctr">
                      <a:solidFill>
                        <a:srgbClr val="F3F3F3"/>
                      </a:solidFill>
                      <a:prstDash val="solid"/>
                      <a:round/>
                      <a:headEnd type="none" w="med" len="med"/>
                      <a:tailEnd type="none" w="med" len="med"/>
                    </a:lnR>
                    <a:lnT w="12700" cap="flat" cmpd="sng" algn="ctr">
                      <a:solidFill>
                        <a:srgbClr val="F3F3F3"/>
                      </a:solidFill>
                      <a:prstDash val="solid"/>
                      <a:round/>
                      <a:headEnd type="none" w="med" len="med"/>
                      <a:tailEnd type="none" w="med" len="med"/>
                    </a:lnT>
                    <a:lnB w="12700" cap="flat" cmpd="sng" algn="ctr">
                      <a:solidFill>
                        <a:srgbClr val="F3F3F3"/>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3</a:t>
                      </a:r>
                    </a:p>
                  </a:txBody>
                  <a:tcPr marL="12698" marR="12698" marT="12700" marB="0" anchor="ctr" horzOverflow="overflow">
                    <a:lnL w="12700" cap="flat" cmpd="sng" algn="ctr">
                      <a:solidFill>
                        <a:srgbClr val="F3F3F3"/>
                      </a:solidFill>
                      <a:prstDash val="solid"/>
                      <a:round/>
                      <a:headEnd type="none" w="med" len="med"/>
                      <a:tailEnd type="none" w="med" len="med"/>
                    </a:lnL>
                    <a:lnR>
                      <a:noFill/>
                    </a:lnR>
                    <a:lnT w="12700" cap="flat" cmpd="sng" algn="ctr">
                      <a:solidFill>
                        <a:srgbClr val="F3F3F3"/>
                      </a:solidFill>
                      <a:prstDash val="solid"/>
                      <a:round/>
                      <a:headEnd type="none" w="med" len="med"/>
                      <a:tailEnd type="none" w="med" len="med"/>
                    </a:lnT>
                    <a:lnB w="12700" cap="flat" cmpd="sng" algn="ctr">
                      <a:solidFill>
                        <a:srgbClr val="F3F3F3"/>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a:noFill/>
                    </a:lnL>
                    <a:lnR>
                      <a:noFill/>
                    </a:lnR>
                    <a:lnT w="12700" cap="flat" cmpd="sng" algn="ctr">
                      <a:solidFill>
                        <a:srgbClr val="F3F3F3"/>
                      </a:solidFill>
                      <a:prstDash val="solid"/>
                      <a:round/>
                      <a:headEnd type="none" w="med" len="med"/>
                      <a:tailEnd type="none" w="med" len="med"/>
                    </a:lnT>
                    <a:lnB w="12700" cap="flat" cmpd="sng" algn="ctr">
                      <a:solidFill>
                        <a:srgbClr val="F3F3F3"/>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4</a:t>
                      </a:r>
                    </a:p>
                  </a:txBody>
                  <a:tcPr marL="12698" marR="12698" marT="12700" marB="0" anchor="ctr" horzOverflow="overflow">
                    <a:lnL>
                      <a:noFill/>
                    </a:lnL>
                    <a:lnR w="6350" cap="flat" cmpd="sng" algn="ctr">
                      <a:solidFill>
                        <a:srgbClr val="FFFFFF"/>
                      </a:solidFill>
                      <a:prstDash val="solid"/>
                      <a:round/>
                      <a:headEnd type="none" w="med" len="med"/>
                      <a:tailEnd type="none" w="med" len="med"/>
                    </a:lnR>
                    <a:lnT w="12700" cap="flat" cmpd="sng" algn="ctr">
                      <a:solidFill>
                        <a:srgbClr val="F3F3F3"/>
                      </a:solidFill>
                      <a:prstDash val="solid"/>
                      <a:round/>
                      <a:headEnd type="none" w="med" len="med"/>
                      <a:tailEnd type="none" w="med" len="med"/>
                    </a:lnT>
                    <a:lnB w="12700" cap="flat" cmpd="sng" algn="ctr">
                      <a:solidFill>
                        <a:srgbClr val="F3F3F3"/>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5</a:t>
                      </a:r>
                    </a:p>
                  </a:txBody>
                  <a:tcPr marL="12698" marR="12698" marT="12700" marB="0" anchor="ctr" horzOverflow="overflow">
                    <a:lnL w="6350" cap="flat" cmpd="sng" algn="ctr">
                      <a:solidFill>
                        <a:srgbClr val="FFFFFF"/>
                      </a:solidFill>
                      <a:prstDash val="solid"/>
                      <a:round/>
                      <a:headEnd type="none" w="med" len="med"/>
                      <a:tailEnd type="none" w="med" len="med"/>
                    </a:lnL>
                    <a:lnR>
                      <a:noFill/>
                    </a:lnR>
                    <a:lnT w="12700" cap="flat" cmpd="sng" algn="ctr">
                      <a:solidFill>
                        <a:srgbClr val="F3F3F3"/>
                      </a:solidFill>
                      <a:prstDash val="solid"/>
                      <a:round/>
                      <a:headEnd type="none" w="med" len="med"/>
                      <a:tailEnd type="none" w="med" len="med"/>
                    </a:lnT>
                    <a:lnB w="12700" cap="flat" cmpd="sng" algn="ctr">
                      <a:solidFill>
                        <a:srgbClr val="F3F3F3"/>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6</a:t>
                      </a:r>
                    </a:p>
                  </a:txBody>
                  <a:tcPr marL="12698" marR="12698" marT="12700" marB="0" anchor="ctr" horzOverflow="overflow">
                    <a:lnL>
                      <a:noFill/>
                    </a:lnL>
                    <a:lnR w="12700" cap="flat" cmpd="sng" algn="ctr">
                      <a:solidFill>
                        <a:srgbClr val="F3F3F3"/>
                      </a:solidFill>
                      <a:prstDash val="solid"/>
                      <a:round/>
                      <a:headEnd type="none" w="med" len="med"/>
                      <a:tailEnd type="none" w="med" len="med"/>
                    </a:lnR>
                    <a:lnT w="12700" cap="flat" cmpd="sng" algn="ctr">
                      <a:solidFill>
                        <a:srgbClr val="F3F3F3"/>
                      </a:solidFill>
                      <a:prstDash val="solid"/>
                      <a:round/>
                      <a:headEnd type="none" w="med" len="med"/>
                      <a:tailEnd type="none" w="med" len="med"/>
                    </a:lnT>
                    <a:lnB w="12700" cap="flat" cmpd="sng" algn="ctr">
                      <a:solidFill>
                        <a:srgbClr val="F3F3F3"/>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7</a:t>
                      </a:r>
                    </a:p>
                  </a:txBody>
                  <a:tcPr marL="12698" marR="12698" marT="12700" marB="0" anchor="ctr" horzOverflow="overflow">
                    <a:lnL w="12700" cap="flat" cmpd="sng" algn="ctr">
                      <a:solidFill>
                        <a:srgbClr val="F3F3F3"/>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F3F3F3"/>
                      </a:solidFill>
                      <a:prstDash val="solid"/>
                      <a:round/>
                      <a:headEnd type="none" w="med" len="med"/>
                      <a:tailEnd type="none" w="med" len="med"/>
                    </a:lnT>
                    <a:lnB w="12700" cap="flat" cmpd="sng" algn="ctr">
                      <a:solidFill>
                        <a:srgbClr val="F3F3F3"/>
                      </a:solidFill>
                      <a:prstDash val="solid"/>
                      <a:round/>
                      <a:headEnd type="none" w="med" len="med"/>
                      <a:tailEnd type="none" w="med" len="med"/>
                    </a:lnB>
                    <a:lnTlToBr>
                      <a:noFill/>
                    </a:lnTlToBr>
                    <a:lnBlToTr>
                      <a:noFill/>
                    </a:lnBlToTr>
                    <a:solidFill>
                      <a:srgbClr val="C1DBF2"/>
                    </a:solidFill>
                  </a:tcPr>
                </a:tc>
              </a:tr>
              <a:tr h="1052513">
                <a:tc vMerge="1">
                  <a:txBody>
                    <a:bodyPr/>
                    <a:lstStyle/>
                    <a:p>
                      <a:endParaRPr lang="es-CL"/>
                    </a:p>
                  </a:txBody>
                  <a:tcPr/>
                </a:tc>
                <a:tc rowSpan="2">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N° de Empresas</a:t>
                      </a:r>
                    </a:p>
                  </a:txBody>
                  <a:tcPr marL="12698" marR="12698" marT="12700" marB="0" anchor="ctr" horzOverflow="overflow">
                    <a:lnL w="12700" cap="flat" cmpd="sng" algn="ctr">
                      <a:solidFill>
                        <a:srgbClr val="F3F3F3"/>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F3F3F3"/>
                      </a:solidFill>
                      <a:prstDash val="solid"/>
                      <a:round/>
                      <a:headEnd type="none" w="med" len="med"/>
                      <a:tailEnd type="none" w="med" len="med"/>
                    </a:lnT>
                    <a:lnB w="12700" cap="flat" cmpd="sng" algn="ctr">
                      <a:solidFill>
                        <a:srgbClr val="C1DBF2"/>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 Empresas</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F3F3F3"/>
                      </a:solidFill>
                      <a:prstDash val="solid"/>
                      <a:round/>
                      <a:headEnd type="none" w="med" len="med"/>
                      <a:tailEnd type="none" w="med" len="med"/>
                    </a:lnT>
                    <a:lnB>
                      <a:noFill/>
                    </a:lnB>
                    <a:lnTlToBr>
                      <a:noFill/>
                    </a:lnTlToBr>
                    <a:lnBlToTr>
                      <a:noFill/>
                    </a:lnBlToTr>
                    <a:solidFill>
                      <a:srgbClr val="C1DBF2"/>
                    </a:solidFill>
                  </a:tcPr>
                </a:tc>
                <a:tc rowSpan="3">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Monto de Ventas (Miles UF)</a:t>
                      </a:r>
                    </a:p>
                  </a:txBody>
                  <a:tcPr marL="12698" marR="12698" marT="12700" marB="0" anchor="ctr" horzOverflow="overflow">
                    <a:lnL w="6350" cap="flat" cmpd="sng" algn="ctr">
                      <a:solidFill>
                        <a:srgbClr val="FFFFFF"/>
                      </a:solidFill>
                      <a:prstDash val="solid"/>
                      <a:round/>
                      <a:headEnd type="none" w="med" len="med"/>
                      <a:tailEnd type="none" w="med" len="med"/>
                    </a:lnL>
                    <a:lnR w="12700" cap="flat" cmpd="sng" algn="ctr">
                      <a:solidFill>
                        <a:srgbClr val="F3F3F3"/>
                      </a:solidFill>
                      <a:prstDash val="solid"/>
                      <a:round/>
                      <a:headEnd type="none" w="med" len="med"/>
                      <a:tailEnd type="none" w="med" len="med"/>
                    </a:lnR>
                    <a:lnT w="12700" cap="flat" cmpd="sng" algn="ctr">
                      <a:solidFill>
                        <a:srgbClr val="F3F3F3"/>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a:t>
                      </a:r>
                    </a:p>
                  </a:txBody>
                  <a:tcPr marL="12698" marR="12698" marT="12700" marB="0" anchor="ctr" horzOverflow="overflow">
                    <a:lnL w="12700" cap="flat" cmpd="sng" algn="ctr">
                      <a:solidFill>
                        <a:srgbClr val="F3F3F3"/>
                      </a:solidFill>
                      <a:prstDash val="solid"/>
                      <a:round/>
                      <a:headEnd type="none" w="med" len="med"/>
                      <a:tailEnd type="none" w="med" len="med"/>
                    </a:lnL>
                    <a:lnR w="12700" cap="flat" cmpd="sng" algn="ctr">
                      <a:solidFill>
                        <a:srgbClr val="F3F3F3"/>
                      </a:solidFill>
                      <a:prstDash val="solid"/>
                      <a:round/>
                      <a:headEnd type="none" w="med" len="med"/>
                      <a:tailEnd type="none" w="med" len="med"/>
                    </a:lnR>
                    <a:lnT w="12700" cap="flat" cmpd="sng" algn="ctr">
                      <a:solidFill>
                        <a:srgbClr val="F3F3F3"/>
                      </a:solidFill>
                      <a:prstDash val="solid"/>
                      <a:round/>
                      <a:headEnd type="none" w="med" len="med"/>
                      <a:tailEnd type="none" w="med" len="med"/>
                    </a:lnT>
                    <a:lnB>
                      <a:noFill/>
                    </a:lnB>
                    <a:lnTlToBr>
                      <a:noFill/>
                    </a:lnTlToBr>
                    <a:lnBlToTr>
                      <a:noFill/>
                    </a:lnBlToTr>
                    <a:solidFill>
                      <a:srgbClr val="C1DBF2"/>
                    </a:solidFill>
                  </a:tcPr>
                </a:tc>
                <a:tc rowSpan="2">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N° Trabajadores Dependientes Informados (Miles)</a:t>
                      </a:r>
                    </a:p>
                  </a:txBody>
                  <a:tcPr marL="12698" marR="12698" marT="12700" marB="0" anchor="ctr" horzOverflow="overflow">
                    <a:lnL w="12700" cap="flat" cmpd="sng" algn="ctr">
                      <a:solidFill>
                        <a:srgbClr val="F3F3F3"/>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F3F3F3"/>
                      </a:solidFill>
                      <a:prstDash val="solid"/>
                      <a:round/>
                      <a:headEnd type="none" w="med" len="med"/>
                      <a:tailEnd type="none" w="med" len="med"/>
                    </a:lnT>
                    <a:lnB w="12700" cap="flat" cmpd="sng" algn="ctr">
                      <a:solidFill>
                        <a:srgbClr val="C1DBF2"/>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F3F3F3"/>
                      </a:solidFill>
                      <a:prstDash val="solid"/>
                      <a:round/>
                      <a:headEnd type="none" w="med" len="med"/>
                      <a:tailEnd type="none" w="med" len="med"/>
                    </a:lnT>
                    <a:lnB>
                      <a:noFill/>
                    </a:lnB>
                    <a:lnTlToBr>
                      <a:noFill/>
                    </a:lnTlToBr>
                    <a:lnBlToTr>
                      <a:noFill/>
                    </a:lnBlToTr>
                    <a:solidFill>
                      <a:srgbClr val="C1DBF2"/>
                    </a:solidFill>
                  </a:tcPr>
                </a:tc>
                <a:tc rowSpan="2">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Remuneraciones de Trabajadores Dependientes (miles UF)</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F3F3F3"/>
                      </a:solidFill>
                      <a:prstDash val="solid"/>
                      <a:round/>
                      <a:headEnd type="none" w="med" len="med"/>
                      <a:tailEnd type="none" w="med" len="med"/>
                    </a:lnT>
                    <a:lnB w="12700" cap="flat" cmpd="sng" algn="ctr">
                      <a:solidFill>
                        <a:srgbClr val="C1DBF2"/>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Ventas Medias por trabajador  (2)/(3) (Miles UF)</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F3F3F3"/>
                      </a:solidFill>
                      <a:prstDash val="solid"/>
                      <a:round/>
                      <a:headEnd type="none" w="med" len="med"/>
                      <a:tailEnd type="none" w="med" len="med"/>
                    </a:lnT>
                    <a:lnB>
                      <a:noFill/>
                    </a:lnB>
                    <a:lnTlToBr>
                      <a:noFill/>
                    </a:lnTlToBr>
                    <a:lnBlToTr>
                      <a:noFill/>
                    </a:lnBlToTr>
                    <a:solidFill>
                      <a:srgbClr val="C1DBF2"/>
                    </a:solidFill>
                  </a:tcPr>
                </a:tc>
                <a:tc rowSpan="2">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Remuneraciones Medias por Empresa de Trabajadores Dependientes (miles de UF)  </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F3F3F3"/>
                      </a:solidFill>
                      <a:prstDash val="solid"/>
                      <a:round/>
                      <a:headEnd type="none" w="med" len="med"/>
                      <a:tailEnd type="none" w="med" len="med"/>
                    </a:lnT>
                    <a:lnB w="12700" cap="flat" cmpd="sng" algn="ctr">
                      <a:solidFill>
                        <a:srgbClr val="C1DBF2"/>
                      </a:solidFill>
                      <a:prstDash val="solid"/>
                      <a:round/>
                      <a:headEnd type="none" w="med" len="med"/>
                      <a:tailEnd type="none" w="med" len="med"/>
                    </a:lnB>
                    <a:lnTlToBr>
                      <a:noFill/>
                    </a:lnTlToBr>
                    <a:lnBlToTr>
                      <a:noFill/>
                    </a:lnBlToTr>
                    <a:solidFill>
                      <a:srgbClr val="C1DBF2"/>
                    </a:solidFill>
                  </a:tcPr>
                </a:tc>
                <a:tc rowSpan="2">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Remuneraciones Medias  por Trabajador Dependientes</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F3F3F3"/>
                      </a:solidFill>
                      <a:prstDash val="solid"/>
                      <a:round/>
                      <a:headEnd type="none" w="med" len="med"/>
                      <a:tailEnd type="none" w="med" len="med"/>
                    </a:lnT>
                    <a:lnB w="12700" cap="flat" cmpd="sng" algn="ctr">
                      <a:solidFill>
                        <a:srgbClr val="C1DBF2"/>
                      </a:solidFill>
                      <a:prstDash val="solid"/>
                      <a:round/>
                      <a:headEnd type="none" w="med" len="med"/>
                      <a:tailEnd type="none" w="med" len="med"/>
                    </a:lnB>
                    <a:lnTlToBr>
                      <a:noFill/>
                    </a:lnTlToBr>
                    <a:lnBlToTr>
                      <a:noFill/>
                    </a:lnBlToTr>
                    <a:solidFill>
                      <a:srgbClr val="C1DBF2"/>
                    </a:solidFill>
                  </a:tcPr>
                </a:tc>
              </a:tr>
              <a:tr h="233363">
                <a:tc rowSpan="2">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12700" cap="flat" cmpd="sng" algn="ctr">
                      <a:solidFill>
                        <a:srgbClr val="C1DBF2"/>
                      </a:solidFill>
                      <a:prstDash val="solid"/>
                      <a:round/>
                      <a:headEnd type="none" w="med" len="med"/>
                      <a:tailEnd type="none" w="med" len="med"/>
                    </a:lnL>
                    <a:lnR w="12700" cap="flat" cmpd="sng" algn="ctr">
                      <a:solidFill>
                        <a:srgbClr val="F3F3F3"/>
                      </a:solidFill>
                      <a:prstDash val="solid"/>
                      <a:round/>
                      <a:headEnd type="none" w="med" len="med"/>
                      <a:tailEnd type="none" w="med" len="med"/>
                    </a:lnR>
                    <a:lnT w="12700" cap="flat" cmpd="sng" algn="ctr">
                      <a:solidFill>
                        <a:srgbClr val="C1DBF2"/>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C1DBF2"/>
                    </a:solidFill>
                  </a:tcPr>
                </a:tc>
                <a:tc vMerge="1">
                  <a:txBody>
                    <a:bodyPr/>
                    <a:lstStyle/>
                    <a:p>
                      <a:endParaRPr lang="es-CL"/>
                    </a:p>
                  </a:txBody>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lnTlToBr>
                      <a:noFill/>
                    </a:lnTlToBr>
                    <a:lnBlToTr>
                      <a:noFill/>
                    </a:lnBlToTr>
                    <a:solidFill>
                      <a:srgbClr val="C1DBF2"/>
                    </a:solidFill>
                  </a:tcPr>
                </a:tc>
                <a:tc vMerge="1">
                  <a:txBody>
                    <a:bodyPr/>
                    <a:lstStyle/>
                    <a:p>
                      <a:endParaRPr lang="es-CL"/>
                    </a:p>
                  </a:txBody>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12700" cap="flat" cmpd="sng" algn="ctr">
                      <a:solidFill>
                        <a:srgbClr val="F3F3F3"/>
                      </a:solidFill>
                      <a:prstDash val="solid"/>
                      <a:round/>
                      <a:headEnd type="none" w="med" len="med"/>
                      <a:tailEnd type="none" w="med" len="med"/>
                    </a:lnL>
                    <a:lnR w="12700" cap="flat" cmpd="sng" algn="ctr">
                      <a:solidFill>
                        <a:srgbClr val="F3F3F3"/>
                      </a:solidFill>
                      <a:prstDash val="solid"/>
                      <a:round/>
                      <a:headEnd type="none" w="med" len="med"/>
                      <a:tailEnd type="none" w="med" len="med"/>
                    </a:lnR>
                    <a:lnT>
                      <a:noFill/>
                    </a:lnT>
                    <a:lnB>
                      <a:noFill/>
                    </a:lnB>
                    <a:lnTlToBr>
                      <a:noFill/>
                    </a:lnTlToBr>
                    <a:lnBlToTr>
                      <a:noFill/>
                    </a:lnBlToTr>
                    <a:solidFill>
                      <a:srgbClr val="C1DBF2"/>
                    </a:solidFill>
                  </a:tcPr>
                </a:tc>
                <a:tc vMerge="1">
                  <a:txBody>
                    <a:bodyPr/>
                    <a:lstStyle/>
                    <a:p>
                      <a:endParaRPr lang="es-CL"/>
                    </a:p>
                  </a:txBody>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2700" cap="flat" cmpd="sng" algn="ctr">
                      <a:solidFill>
                        <a:srgbClr val="C1DBF2"/>
                      </a:solidFill>
                      <a:prstDash val="solid"/>
                      <a:round/>
                      <a:headEnd type="none" w="med" len="med"/>
                      <a:tailEnd type="none" w="med" len="med"/>
                    </a:lnB>
                    <a:lnTlToBr>
                      <a:noFill/>
                    </a:lnTlToBr>
                    <a:lnBlToTr>
                      <a:noFill/>
                    </a:lnBlToTr>
                    <a:solidFill>
                      <a:srgbClr val="C1DBF2"/>
                    </a:solidFill>
                  </a:tcPr>
                </a:tc>
                <a:tc vMerge="1">
                  <a:txBody>
                    <a:bodyPr/>
                    <a:lstStyle/>
                    <a:p>
                      <a:endParaRPr lang="es-CL"/>
                    </a:p>
                  </a:txBody>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2700" cap="flat" cmpd="sng" algn="ctr">
                      <a:solidFill>
                        <a:srgbClr val="C1DBF2"/>
                      </a:solidFill>
                      <a:prstDash val="solid"/>
                      <a:round/>
                      <a:headEnd type="none" w="med" len="med"/>
                      <a:tailEnd type="none" w="med" len="med"/>
                    </a:lnB>
                    <a:lnTlToBr>
                      <a:noFill/>
                    </a:lnTlToBr>
                    <a:lnBlToTr>
                      <a:noFill/>
                    </a:lnBlToTr>
                    <a:solidFill>
                      <a:srgbClr val="C1DBF2"/>
                    </a:solidFill>
                  </a:tcPr>
                </a:tc>
                <a:tc vMerge="1">
                  <a:txBody>
                    <a:bodyPr/>
                    <a:lstStyle/>
                    <a:p>
                      <a:endParaRPr lang="es-CL"/>
                    </a:p>
                  </a:txBody>
                  <a:tcPr/>
                </a:tc>
                <a:tc vMerge="1">
                  <a:txBody>
                    <a:bodyPr/>
                    <a:lstStyle/>
                    <a:p>
                      <a:endParaRPr lang="es-CL"/>
                    </a:p>
                  </a:txBody>
                  <a:tcPr/>
                </a:tc>
              </a:tr>
              <a:tr h="219075">
                <a:tc vMerge="1">
                  <a:txBody>
                    <a:bodyPr/>
                    <a:lstStyle/>
                    <a:p>
                      <a:endParaRPr lang="es-CL"/>
                    </a:p>
                  </a:txBody>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12700" cap="flat" cmpd="sng" algn="ctr">
                      <a:solidFill>
                        <a:srgbClr val="F3F3F3"/>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C1DBF2"/>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2CDDC"/>
                      </a:solidFill>
                      <a:prstDash val="solid"/>
                      <a:round/>
                      <a:headEnd type="none" w="med" len="med"/>
                      <a:tailEnd type="none" w="med" len="med"/>
                    </a:lnB>
                    <a:lnTlToBr>
                      <a:noFill/>
                    </a:lnTlToBr>
                    <a:lnBlToTr>
                      <a:noFill/>
                    </a:lnBlToTr>
                    <a:solidFill>
                      <a:srgbClr val="C1DBF2"/>
                    </a:solidFill>
                  </a:tcPr>
                </a:tc>
                <a:tc vMerge="1">
                  <a:txBody>
                    <a:bodyPr/>
                    <a:lstStyle/>
                    <a:p>
                      <a:endParaRPr lang="es-CL"/>
                    </a:p>
                  </a:txBody>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2CDDC"/>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C1DBF2"/>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C1DBF2"/>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C1DBF2"/>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C1DBF2"/>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(4)/(1)</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C1DBF2"/>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C1DBF2"/>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Verdana" panose="020B0604030504040204" pitchFamily="34" charset="0"/>
                          <a:ea typeface="ＭＳ Ｐゴシック" charset="-128"/>
                        </a:rPr>
                        <a:t>(4)/(3)</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C1DBF2"/>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C1DBF2"/>
                    </a:solidFill>
                  </a:tcPr>
                </a:tc>
              </a:tr>
              <a:tr h="33020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MICRO</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647.766</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74,6</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363.510</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1,9</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CCFFCC"/>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545</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6,7</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3366FF"/>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73.256</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0,7</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3366FF"/>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0,11</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0,13</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r>
              <a:tr h="350838">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PEQUEÑA</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179.881</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20,7</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1.311.338</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6,8</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CCFFCC"/>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1.719</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21</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3366FF"/>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177.993</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0,76</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3366FF"/>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0,99</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0,10</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r>
              <a:tr h="33020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MEDIANA</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26.892</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3,1</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1.294.018</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6,7</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CCFFCC"/>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1.399</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17</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3366FF"/>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179.405</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0,93</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3366FF"/>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6,67</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0,13</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r>
              <a:tr h="33020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GRANDE </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11.318</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1,3</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3.139.802</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16,2</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CCFFCC"/>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2.254</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27,3</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FF0000"/>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353643</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1,39</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FF0000"/>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31,25</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0,16</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r>
              <a:tr h="33020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MEGA</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2.006</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0,23</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13.221.163</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68,4</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CCFFCC"/>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2.226</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27</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FF0000"/>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663.521</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5,94</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solidFill>
                      <a:srgbClr val="FF0000"/>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330,77</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0,30</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r>
              <a:tr h="33020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TOTAL</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867.863</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19.329.832</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8.143</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1.626.184</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6350" cap="flat" cmpd="sng" algn="ctr">
                      <a:solidFill>
                        <a:srgbClr val="FFFFFF"/>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rgbClr val="000000"/>
                          </a:solidFill>
                          <a:effectLst/>
                          <a:latin typeface="Verdana" panose="020B0604030504040204" pitchFamily="34" charset="0"/>
                          <a:ea typeface="ＭＳ Ｐゴシック" charset="-128"/>
                        </a:rPr>
                        <a:t> </a:t>
                      </a:r>
                    </a:p>
                  </a:txBody>
                  <a:tcPr marL="12698" marR="12698" marT="12700" marB="0" anchor="ctr" horzOverflow="overflow">
                    <a:lnL w="6350" cap="flat" cmpd="sng" algn="ctr">
                      <a:solidFill>
                        <a:srgbClr val="92CDDC"/>
                      </a:solidFill>
                      <a:prstDash val="solid"/>
                      <a:round/>
                      <a:headEnd type="none" w="med" len="med"/>
                      <a:tailEnd type="none" w="med" len="med"/>
                    </a:lnL>
                    <a:lnR w="6350" cap="flat" cmpd="sng" algn="ctr">
                      <a:solidFill>
                        <a:srgbClr val="92CDDC"/>
                      </a:solidFill>
                      <a:prstDash val="solid"/>
                      <a:round/>
                      <a:headEnd type="none" w="med" len="med"/>
                      <a:tailEnd type="none" w="med" len="med"/>
                    </a:lnR>
                    <a:lnT w="6350" cap="flat" cmpd="sng" algn="ctr">
                      <a:solidFill>
                        <a:srgbClr val="92CDDC"/>
                      </a:solidFill>
                      <a:prstDash val="solid"/>
                      <a:round/>
                      <a:headEnd type="none" w="med" len="med"/>
                      <a:tailEnd type="none" w="med" len="med"/>
                    </a:lnT>
                    <a:lnB w="6350" cap="flat" cmpd="sng" algn="ctr">
                      <a:solidFill>
                        <a:srgbClr val="92CDDC"/>
                      </a:solidFill>
                      <a:prstDash val="solid"/>
                      <a:round/>
                      <a:headEnd type="none" w="med" len="med"/>
                      <a:tailEnd type="none" w="med" len="med"/>
                    </a:lnB>
                    <a:lnTlToBr>
                      <a:noFill/>
                    </a:lnTlToBr>
                    <a:lnBlToTr>
                      <a:noFill/>
                    </a:lnBlToTr>
                    <a:noFill/>
                  </a:tcPr>
                </a:tc>
              </a:tr>
              <a:tr h="330200">
                <a:tc gridSpan="2">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100" b="1" i="0" u="none" strike="noStrike" cap="none" normalizeH="0" baseline="30000" smtClean="0">
                          <a:ln>
                            <a:noFill/>
                          </a:ln>
                          <a:solidFill>
                            <a:srgbClr val="000000"/>
                          </a:solidFill>
                          <a:effectLst/>
                          <a:latin typeface="Verdana" panose="020B0604030504040204" pitchFamily="34" charset="0"/>
                          <a:ea typeface="ＭＳ Ｐゴシック" charset="-128"/>
                        </a:rPr>
                        <a:t> </a:t>
                      </a:r>
                      <a:endParaRPr kumimoji="0" lang="es-ES" sz="1100" b="1" i="0" u="none" strike="noStrike" cap="none" normalizeH="0" baseline="0" smtClean="0">
                        <a:ln>
                          <a:noFill/>
                        </a:ln>
                        <a:solidFill>
                          <a:srgbClr val="000000"/>
                        </a:solidFill>
                        <a:effectLst/>
                        <a:latin typeface="Verdana" panose="020B0604030504040204" pitchFamily="34" charset="0"/>
                        <a:ea typeface="ＭＳ Ｐゴシック" charset="-128"/>
                      </a:endParaRPr>
                    </a:p>
                  </a:txBody>
                  <a:tcPr marL="12698" marR="12698" marT="12700" marB="0" anchor="ctr" horzOverflow="overflow">
                    <a:lnL w="6350" cap="flat" cmpd="sng" algn="ctr">
                      <a:solidFill>
                        <a:srgbClr val="92CDDC"/>
                      </a:solidFill>
                      <a:prstDash val="solid"/>
                      <a:round/>
                      <a:headEnd type="none" w="med" len="med"/>
                      <a:tailEnd type="none" w="med" len="med"/>
                    </a:lnL>
                    <a:lnR>
                      <a:noFill/>
                    </a:lnR>
                    <a:lnT w="6350" cap="flat" cmpd="sng" algn="ctr">
                      <a:solidFill>
                        <a:srgbClr val="92CDDC"/>
                      </a:solidFill>
                      <a:prstDash val="solid"/>
                      <a:round/>
                      <a:headEnd type="none" w="med" len="med"/>
                      <a:tailEnd type="none" w="med" len="med"/>
                    </a:lnT>
                    <a:lnB>
                      <a:noFill/>
                    </a:lnB>
                    <a:lnTlToBr>
                      <a:noFill/>
                    </a:lnTlToBr>
                    <a:lnBlToTr>
                      <a:noFill/>
                    </a:lnBlToTr>
                    <a:noFill/>
                  </a:tcPr>
                </a:tc>
                <a:tc hMerge="1">
                  <a:txBody>
                    <a:bodyPr/>
                    <a:lstStyle/>
                    <a:p>
                      <a:endParaRPr lang="es-CL"/>
                    </a:p>
                  </a:txBody>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sz="1100" b="1" i="0" u="none" strike="noStrike" cap="none" normalizeH="0" baseline="30000" smtClean="0">
                          <a:ln>
                            <a:noFill/>
                          </a:ln>
                          <a:solidFill>
                            <a:srgbClr val="000000"/>
                          </a:solidFill>
                          <a:effectLst/>
                          <a:latin typeface="Verdana" panose="020B0604030504040204" pitchFamily="34" charset="0"/>
                          <a:ea typeface="ＭＳ Ｐゴシック" charset="-128"/>
                        </a:rPr>
                        <a:t> </a:t>
                      </a:r>
                      <a:endParaRPr kumimoji="0" lang="es-ES" sz="1100" b="1" i="0" u="none" strike="noStrike" cap="none" normalizeH="0" baseline="0" smtClean="0">
                        <a:ln>
                          <a:noFill/>
                        </a:ln>
                        <a:solidFill>
                          <a:srgbClr val="000000"/>
                        </a:solidFill>
                        <a:effectLst/>
                        <a:latin typeface="Verdana" panose="020B0604030504040204" pitchFamily="34" charset="0"/>
                        <a:ea typeface="ＭＳ Ｐゴシック" charset="-128"/>
                      </a:endParaRPr>
                    </a:p>
                  </a:txBody>
                  <a:tcPr marL="12698" marR="12698" marT="12700" marB="0" anchor="ctr" horzOverflow="overflow">
                    <a:lnL>
                      <a:noFill/>
                    </a:lnL>
                    <a:lnR>
                      <a:noFill/>
                    </a:lnR>
                    <a:lnT w="6350" cap="flat" cmpd="sng" algn="ctr">
                      <a:solidFill>
                        <a:srgbClr val="92CDDC"/>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Arial" panose="020B0604020202020204" pitchFamily="34" charset="0"/>
                          <a:ea typeface="ＭＳ Ｐゴシック" charset="-128"/>
                        </a:rPr>
                        <a:t> </a:t>
                      </a:r>
                    </a:p>
                  </a:txBody>
                  <a:tcPr marL="12698" marR="12698" marT="12700" marB="0" anchor="b" horzOverflow="overflow">
                    <a:lnL>
                      <a:noFill/>
                    </a:lnL>
                    <a:lnR>
                      <a:noFill/>
                    </a:lnR>
                    <a:lnT w="6350" cap="flat" cmpd="sng" algn="ctr">
                      <a:solidFill>
                        <a:srgbClr val="92CDDC"/>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Arial" panose="020B0604020202020204" pitchFamily="34" charset="0"/>
                          <a:ea typeface="ＭＳ Ｐゴシック" charset="-128"/>
                        </a:rPr>
                        <a:t> </a:t>
                      </a:r>
                    </a:p>
                  </a:txBody>
                  <a:tcPr marL="12698" marR="12698" marT="12700" marB="0" anchor="b" horzOverflow="overflow">
                    <a:lnL>
                      <a:noFill/>
                    </a:lnL>
                    <a:lnR>
                      <a:noFill/>
                    </a:lnR>
                    <a:lnT w="6350" cap="flat" cmpd="sng" algn="ctr">
                      <a:solidFill>
                        <a:srgbClr val="92CDDC"/>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pt-BR" sz="900" b="0" i="0" u="none" strike="noStrike" cap="none" normalizeH="0" baseline="0" smtClean="0">
                          <a:ln>
                            <a:noFill/>
                          </a:ln>
                          <a:solidFill>
                            <a:srgbClr val="000000"/>
                          </a:solidFill>
                          <a:effectLst/>
                          <a:latin typeface="Arial" panose="020B0604020202020204" pitchFamily="34" charset="0"/>
                          <a:ea typeface="ＭＳ Ｐゴシック" charset="-128"/>
                        </a:rPr>
                        <a:t>566,5 S/Vtas.</a:t>
                      </a:r>
                    </a:p>
                  </a:txBody>
                  <a:tcPr marL="12698" marR="12698" marT="12700" marB="0" anchor="b" horzOverflow="overflow">
                    <a:lnL>
                      <a:noFill/>
                    </a:lnL>
                    <a:lnR>
                      <a:noFill/>
                    </a:lnR>
                    <a:lnT w="6350" cap="flat" cmpd="sng" algn="ctr">
                      <a:solidFill>
                        <a:srgbClr val="92CDDC"/>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Arial" panose="020B0604020202020204" pitchFamily="34" charset="0"/>
                          <a:ea typeface="ＭＳ Ｐゴシック" charset="-128"/>
                        </a:rPr>
                        <a:t> </a:t>
                      </a:r>
                    </a:p>
                  </a:txBody>
                  <a:tcPr marL="12698" marR="12698" marT="12700" marB="0" anchor="b" horzOverflow="overflow">
                    <a:lnL>
                      <a:noFill/>
                    </a:lnL>
                    <a:lnR>
                      <a:noFill/>
                    </a:lnR>
                    <a:lnT w="6350" cap="flat" cmpd="sng" algn="ctr">
                      <a:solidFill>
                        <a:srgbClr val="92CDDC"/>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s-ES" sz="900" b="0" i="0" u="none" strike="noStrike" cap="none" normalizeH="0" baseline="0" smtClean="0">
                          <a:ln>
                            <a:noFill/>
                          </a:ln>
                          <a:solidFill>
                            <a:srgbClr val="000000"/>
                          </a:solidFill>
                          <a:effectLst/>
                          <a:latin typeface="Arial" panose="020B0604020202020204" pitchFamily="34" charset="0"/>
                          <a:ea typeface="ＭＳ Ｐゴシック" charset="-128"/>
                        </a:rPr>
                        <a:t>178.366</a:t>
                      </a:r>
                    </a:p>
                  </a:txBody>
                  <a:tcPr marL="12698" marR="12698" marT="12700" marB="0" anchor="b" horzOverflow="overflow">
                    <a:lnL>
                      <a:noFill/>
                    </a:lnL>
                    <a:lnR>
                      <a:noFill/>
                    </a:lnR>
                    <a:lnT w="6350" cap="flat" cmpd="sng" algn="ctr">
                      <a:solidFill>
                        <a:srgbClr val="92CDDC"/>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Arial" panose="020B0604020202020204" pitchFamily="34" charset="0"/>
                          <a:ea typeface="ＭＳ Ｐゴシック" charset="-128"/>
                        </a:rPr>
                        <a:t> </a:t>
                      </a:r>
                    </a:p>
                  </a:txBody>
                  <a:tcPr marL="12698" marR="12698" marT="12700" marB="0" anchor="b" horzOverflow="overflow">
                    <a:lnL>
                      <a:noFill/>
                    </a:lnL>
                    <a:lnR>
                      <a:noFill/>
                    </a:lnR>
                    <a:lnT w="6350" cap="flat" cmpd="sng" algn="ctr">
                      <a:solidFill>
                        <a:srgbClr val="92CDDC"/>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Arial" panose="020B0604020202020204" pitchFamily="34" charset="0"/>
                          <a:ea typeface="ＭＳ Ｐゴシック" charset="-128"/>
                        </a:rPr>
                        <a:t> </a:t>
                      </a:r>
                    </a:p>
                  </a:txBody>
                  <a:tcPr marL="12698" marR="12698" marT="12700" marB="0" anchor="b" horzOverflow="overflow">
                    <a:lnL>
                      <a:noFill/>
                    </a:lnL>
                    <a:lnR>
                      <a:noFill/>
                    </a:lnR>
                    <a:lnT w="6350" cap="flat" cmpd="sng" algn="ctr">
                      <a:solidFill>
                        <a:srgbClr val="92CDDC"/>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ＭＳ Ｐゴシック" charset="-128"/>
                        </a:defRPr>
                      </a:lvl1pPr>
                      <a:lvl2pPr marL="742950" indent="-285750"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ＭＳ Ｐゴシック" charset="-128"/>
                        </a:defRPr>
                      </a:lvl2pPr>
                      <a:lvl3pPr marL="1143000" indent="-228600" eaLnBrk="0" hangingPunct="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ea typeface="ＭＳ Ｐゴシック" charset="-128"/>
                        </a:defRPr>
                      </a:lvl3pPr>
                      <a:lvl4pPr marL="1600200" indent="-228600" eaLnBrk="0" hangingPunct="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4pPr>
                      <a:lvl5pPr marL="2057400" indent="-228600" eaLnBrk="0" hangingPunct="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ea typeface="ＭＳ Ｐゴシック"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Arial" panose="020B0604020202020204" pitchFamily="34" charset="0"/>
                          <a:ea typeface="ＭＳ Ｐゴシック" charset="-128"/>
                        </a:rPr>
                        <a:t> </a:t>
                      </a:r>
                    </a:p>
                  </a:txBody>
                  <a:tcPr marL="12698" marR="12698" marT="12700" marB="0" anchor="b" horzOverflow="overflow">
                    <a:lnL>
                      <a:noFill/>
                    </a:lnL>
                    <a:lnR>
                      <a:noFill/>
                    </a:lnR>
                    <a:lnT w="6350" cap="flat" cmpd="sng" algn="ctr">
                      <a:solidFill>
                        <a:srgbClr val="92CDDC"/>
                      </a:solidFill>
                      <a:prstDash val="solid"/>
                      <a:round/>
                      <a:headEnd type="none" w="med" len="med"/>
                      <a:tailEnd type="none" w="med" len="med"/>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65842" y="573139"/>
            <a:ext cx="6113794" cy="696758"/>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fontAlgn="auto" hangingPunct="1">
              <a:spcAft>
                <a:spcPts val="0"/>
              </a:spcAft>
              <a:defRPr/>
            </a:pPr>
            <a:r>
              <a:rPr lang="es-ES_tradnl" sz="4000" dirty="0" smtClean="0"/>
              <a:t>Etapas de la tramitación</a:t>
            </a:r>
            <a:endParaRPr lang="es-ES_tradnl" sz="4000" dirty="0"/>
          </a:p>
        </p:txBody>
      </p:sp>
      <p:sp>
        <p:nvSpPr>
          <p:cNvPr id="18434" name="Subtítulo 2"/>
          <p:cNvSpPr>
            <a:spLocks noGrp="1"/>
          </p:cNvSpPr>
          <p:nvPr>
            <p:ph type="subTitle" idx="1"/>
          </p:nvPr>
        </p:nvSpPr>
        <p:spPr>
          <a:xfrm>
            <a:off x="530225" y="1798638"/>
            <a:ext cx="8191500" cy="4689475"/>
          </a:xfrm>
        </p:spPr>
        <p:txBody>
          <a:bodyPr/>
          <a:lstStyle/>
          <a:p>
            <a:pPr marL="457200" marR="0" indent="-457200" algn="just" eaLnBrk="1" hangingPunct="1">
              <a:lnSpc>
                <a:spcPct val="90000"/>
              </a:lnSpc>
              <a:buFont typeface="Calibri" panose="020F0502020204030204" pitchFamily="34" charset="0"/>
              <a:buAutoNum type="arabicPeriod"/>
            </a:pPr>
            <a:r>
              <a:rPr lang="es-ES_tradnl" sz="2400" smtClean="0">
                <a:ea typeface="ＭＳ Ｐゴシック" charset="-128"/>
              </a:rPr>
              <a:t>Acuerdo Gobierno/CUT    Junio/ 06 Agosto 2014 (</a:t>
            </a:r>
            <a:r>
              <a:rPr lang="es-ES_tradnl" sz="2400" smtClean="0">
                <a:solidFill>
                  <a:srgbClr val="FFFF00"/>
                </a:solidFill>
                <a:ea typeface="ＭＳ Ｐゴシック" charset="-128"/>
              </a:rPr>
              <a:t>Secreto</a:t>
            </a:r>
            <a:r>
              <a:rPr lang="es-ES_tradnl" sz="2400" smtClean="0">
                <a:ea typeface="ＭＳ Ｐゴシック" charset="-128"/>
              </a:rPr>
              <a:t>)</a:t>
            </a:r>
          </a:p>
          <a:p>
            <a:pPr marL="457200" marR="0" indent="-457200" algn="just" eaLnBrk="1" hangingPunct="1">
              <a:lnSpc>
                <a:spcPct val="90000"/>
              </a:lnSpc>
            </a:pPr>
            <a:endParaRPr lang="es-ES_tradnl" sz="2400" smtClean="0">
              <a:ea typeface="ＭＳ Ｐゴシック" charset="-128"/>
            </a:endParaRPr>
          </a:p>
          <a:p>
            <a:pPr marL="457200" marR="0" indent="-457200" algn="just" eaLnBrk="1" hangingPunct="1">
              <a:lnSpc>
                <a:spcPct val="90000"/>
              </a:lnSpc>
              <a:buFont typeface="Calibri" panose="020F0502020204030204" pitchFamily="34" charset="0"/>
              <a:buAutoNum type="arabicPeriod"/>
            </a:pPr>
            <a:r>
              <a:rPr lang="es-ES_tradnl" sz="2400" smtClean="0">
                <a:ea typeface="ＭＳ Ｐゴシック" charset="-128"/>
              </a:rPr>
              <a:t>Etapa prelegislativa (</a:t>
            </a:r>
            <a:r>
              <a:rPr lang="es-ES_tradnl" sz="2400" smtClean="0">
                <a:solidFill>
                  <a:srgbClr val="FFFF00"/>
                </a:solidFill>
                <a:ea typeface="ＭＳ Ｐゴシック" charset="-128"/>
              </a:rPr>
              <a:t>Meses sin avance.  29/12/2014</a:t>
            </a:r>
            <a:r>
              <a:rPr lang="es-ES_tradnl" sz="2400" smtClean="0">
                <a:ea typeface="ＭＳ Ｐゴシック" charset="-128"/>
              </a:rPr>
              <a:t>)</a:t>
            </a:r>
          </a:p>
          <a:p>
            <a:pPr marL="457200" marR="0" indent="-457200" algn="just" eaLnBrk="1" hangingPunct="1">
              <a:lnSpc>
                <a:spcPct val="90000"/>
              </a:lnSpc>
              <a:buFont typeface="Calibri" panose="020F0502020204030204" pitchFamily="34" charset="0"/>
              <a:buAutoNum type="arabicPeriod"/>
            </a:pPr>
            <a:endParaRPr lang="es-ES_tradnl" sz="2400" smtClean="0">
              <a:ea typeface="ＭＳ Ｐゴシック" charset="-128"/>
            </a:endParaRPr>
          </a:p>
          <a:p>
            <a:pPr marL="457200" marR="0" indent="-457200" algn="just" eaLnBrk="1" hangingPunct="1">
              <a:lnSpc>
                <a:spcPct val="90000"/>
              </a:lnSpc>
              <a:buFont typeface="Calibri" panose="020F0502020204030204" pitchFamily="34" charset="0"/>
              <a:buAutoNum type="arabicPeriod"/>
            </a:pPr>
            <a:r>
              <a:rPr lang="es-ES_tradnl" sz="2400" smtClean="0">
                <a:ea typeface="ＭＳ Ｐゴシック" charset="-128"/>
              </a:rPr>
              <a:t>Cámara de Diputados (</a:t>
            </a:r>
            <a:r>
              <a:rPr lang="es-ES_tradnl" sz="2400" smtClean="0">
                <a:solidFill>
                  <a:srgbClr val="FFFF00"/>
                </a:solidFill>
                <a:ea typeface="ＭＳ Ｐゴシック" charset="-128"/>
              </a:rPr>
              <a:t>Se escuchó? 17/06/2015</a:t>
            </a:r>
            <a:r>
              <a:rPr lang="es-ES_tradnl" sz="2400" smtClean="0">
                <a:ea typeface="ＭＳ Ｐゴシック" charset="-128"/>
              </a:rPr>
              <a:t>)</a:t>
            </a:r>
          </a:p>
          <a:p>
            <a:pPr marL="457200" marR="0" indent="-457200" algn="just" eaLnBrk="1" hangingPunct="1">
              <a:lnSpc>
                <a:spcPct val="90000"/>
              </a:lnSpc>
            </a:pPr>
            <a:endParaRPr lang="es-ES_tradnl" sz="2400" smtClean="0">
              <a:ea typeface="ＭＳ Ｐゴシック" charset="-128"/>
            </a:endParaRPr>
          </a:p>
          <a:p>
            <a:pPr marL="457200" marR="0" indent="-457200" algn="just" eaLnBrk="1" hangingPunct="1">
              <a:lnSpc>
                <a:spcPct val="90000"/>
              </a:lnSpc>
              <a:buFont typeface="Calibri" panose="020F0502020204030204" pitchFamily="34" charset="0"/>
              <a:buAutoNum type="arabicPeriod"/>
            </a:pPr>
            <a:r>
              <a:rPr lang="es-ES_tradnl" sz="2400" smtClean="0">
                <a:ea typeface="ＭＳ Ｐゴシック" charset="-128"/>
              </a:rPr>
              <a:t>Comisión de Trabajo del Senado (</a:t>
            </a:r>
            <a:r>
              <a:rPr lang="es-ES_tradnl" sz="2400" smtClean="0">
                <a:solidFill>
                  <a:srgbClr val="FFFF00"/>
                </a:solidFill>
                <a:ea typeface="ＭＳ Ｐゴシック" charset="-128"/>
              </a:rPr>
              <a:t>Se abren los oídos</a:t>
            </a:r>
            <a:r>
              <a:rPr lang="es-ES_tradnl" sz="2400" smtClean="0">
                <a:ea typeface="ＭＳ Ｐゴシック" charset="-128"/>
              </a:rPr>
              <a:t>)</a:t>
            </a:r>
          </a:p>
          <a:p>
            <a:pPr marL="457200" marR="0" indent="-457200" algn="just" eaLnBrk="1" hangingPunct="1">
              <a:lnSpc>
                <a:spcPct val="90000"/>
              </a:lnSpc>
            </a:pPr>
            <a:endParaRPr lang="es-ES_tradnl" sz="2400" smtClean="0">
              <a:ea typeface="ＭＳ Ｐゴシック" charset="-128"/>
            </a:endParaRPr>
          </a:p>
          <a:p>
            <a:pPr marL="457200" marR="0" indent="-457200" algn="just" eaLnBrk="1" hangingPunct="1">
              <a:lnSpc>
                <a:spcPct val="90000"/>
              </a:lnSpc>
              <a:buFont typeface="Calibri" panose="020F0502020204030204" pitchFamily="34" charset="0"/>
              <a:buAutoNum type="arabicPeriod"/>
            </a:pPr>
            <a:r>
              <a:rPr lang="es-ES_tradnl" sz="2400" smtClean="0">
                <a:ea typeface="ＭＳ Ｐゴシック" charset="-128"/>
              </a:rPr>
              <a:t> Bancada Pyme. Ministerio de Hacienda y Economía. (</a:t>
            </a:r>
            <a:r>
              <a:rPr lang="es-ES_tradnl" sz="2400" smtClean="0">
                <a:solidFill>
                  <a:srgbClr val="FFFF00"/>
                </a:solidFill>
                <a:ea typeface="ＭＳ Ｐゴシック" charset="-128"/>
              </a:rPr>
              <a:t>El Gobierno cumple sus compromisos?</a:t>
            </a:r>
            <a:r>
              <a:rPr lang="es-ES_tradnl" sz="2400" smtClean="0">
                <a:ea typeface="ＭＳ Ｐゴシック" charset="-128"/>
              </a:rPr>
              <a:t>)</a:t>
            </a:r>
          </a:p>
          <a:p>
            <a:pPr marL="457200" marR="0" indent="-457200" algn="just" eaLnBrk="1" hangingPunct="1">
              <a:lnSpc>
                <a:spcPct val="90000"/>
              </a:lnSpc>
              <a:buFont typeface="Calibri" panose="020F0502020204030204" pitchFamily="34" charset="0"/>
              <a:buAutoNum type="arabicPeriod"/>
            </a:pPr>
            <a:endParaRPr lang="es-ES_tradnl" sz="2400" smtClean="0">
              <a:ea typeface="ＭＳ Ｐゴシック" charset="-128"/>
            </a:endParaRPr>
          </a:p>
          <a:p>
            <a:pPr marL="457200" marR="0" indent="-457200" algn="just" eaLnBrk="1" hangingPunct="1">
              <a:lnSpc>
                <a:spcPct val="90000"/>
              </a:lnSpc>
              <a:buFont typeface="Calibri" panose="020F0502020204030204" pitchFamily="34" charset="0"/>
              <a:buAutoNum type="arabicPeriod"/>
            </a:pPr>
            <a:r>
              <a:rPr lang="es-ES_tradnl" sz="2400" smtClean="0">
                <a:ea typeface="ＭＳ Ｐゴシック" charset="-128"/>
              </a:rPr>
              <a:t>Indicaciones (Gobierno </a:t>
            </a:r>
            <a:r>
              <a:rPr lang="es-ES_tradnl" sz="2400" smtClean="0">
                <a:solidFill>
                  <a:srgbClr val="FFFF00"/>
                </a:solidFill>
                <a:ea typeface="ＭＳ Ｐゴシック" charset="-128"/>
              </a:rPr>
              <a:t>12/09/2015</a:t>
            </a:r>
            <a:r>
              <a:rPr lang="es-ES_tradnl" sz="2400" smtClean="0">
                <a:ea typeface="ＭＳ Ｐゴシック" charset="-128"/>
              </a:rPr>
              <a:t>)</a:t>
            </a:r>
          </a:p>
          <a:p>
            <a:pPr marL="457200" marR="0" indent="-457200" algn="just" eaLnBrk="1" hangingPunct="1">
              <a:lnSpc>
                <a:spcPct val="90000"/>
              </a:lnSpc>
              <a:buFont typeface="Calibri" panose="020F0502020204030204" pitchFamily="34" charset="0"/>
              <a:buAutoNum type="arabicPeriod"/>
            </a:pPr>
            <a:endParaRPr lang="es-CL" sz="2400" smtClean="0">
              <a:ea typeface="ＭＳ Ｐゴシック" charset="-128"/>
            </a:endParaRPr>
          </a:p>
          <a:p>
            <a:pPr marL="457200" marR="0" indent="-457200" algn="just" eaLnBrk="1" hangingPunct="1">
              <a:lnSpc>
                <a:spcPct val="90000"/>
              </a:lnSpc>
            </a:pPr>
            <a:endParaRPr lang="es-CL" smtClean="0">
              <a:ea typeface="ＭＳ Ｐゴシック" charset="-128"/>
            </a:endParaRPr>
          </a:p>
          <a:p>
            <a:pPr marL="457200" marR="0" indent="-457200" algn="just" eaLnBrk="1" hangingPunct="1">
              <a:lnSpc>
                <a:spcPct val="90000"/>
              </a:lnSpc>
            </a:pPr>
            <a:endParaRPr lang="es-ES_tradnl" smtClean="0">
              <a:ea typeface="ＭＳ Ｐゴシック" charset="-128"/>
            </a:endParaRPr>
          </a:p>
          <a:p>
            <a:pPr marL="457200" marR="0" indent="-457200" eaLnBrk="1" hangingPunct="1">
              <a:lnSpc>
                <a:spcPct val="90000"/>
              </a:lnSpc>
            </a:pPr>
            <a:endParaRPr lang="es-ES_tradnl" smtClean="0">
              <a:ea typeface="ＭＳ Ｐゴシック" charset="-128"/>
            </a:endParaRPr>
          </a:p>
          <a:p>
            <a:pPr marL="457200" marR="0" indent="-457200" eaLnBrk="1" hangingPunct="1">
              <a:lnSpc>
                <a:spcPct val="90000"/>
              </a:lnSpc>
            </a:pPr>
            <a:endParaRPr lang="es-CL" smtClean="0">
              <a:ea typeface="ＭＳ Ｐゴシック" charset="-128"/>
            </a:endParaRPr>
          </a:p>
          <a:p>
            <a:pPr marL="457200" marR="0" indent="-457200" eaLnBrk="1" hangingPunct="1">
              <a:lnSpc>
                <a:spcPct val="90000"/>
              </a:lnSpc>
            </a:pPr>
            <a:endParaRPr lang="es-ES_tradnl" smtClean="0">
              <a:solidFill>
                <a:srgbClr val="FF0000"/>
              </a:solidFill>
              <a:ea typeface="ＭＳ Ｐゴシック"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22922" y="956018"/>
            <a:ext cx="7821078" cy="104737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noAutofit/>
          </a:bodyPr>
          <a:lstStyle/>
          <a:p>
            <a:pPr algn="ctr" eaLnBrk="1" fontAlgn="auto" hangingPunct="1">
              <a:spcAft>
                <a:spcPts val="0"/>
              </a:spcAft>
              <a:defRPr/>
            </a:pPr>
            <a:r>
              <a:rPr lang="es-ES_tradnl" sz="2800" dirty="0" smtClean="0"/>
              <a:t>Respeto al  Nº  mínimo de trabajadores en el derecho colectivo Laboral</a:t>
            </a:r>
            <a:r>
              <a:rPr lang="es-CL" sz="2800" dirty="0" smtClean="0"/>
              <a:t> </a:t>
            </a:r>
            <a:endParaRPr lang="es-ES_tradnl" sz="2800" dirty="0"/>
          </a:p>
        </p:txBody>
      </p:sp>
      <p:sp>
        <p:nvSpPr>
          <p:cNvPr id="19458" name="Subtítulo 2"/>
          <p:cNvSpPr>
            <a:spLocks noGrp="1"/>
          </p:cNvSpPr>
          <p:nvPr>
            <p:ph type="subTitle" idx="1"/>
          </p:nvPr>
        </p:nvSpPr>
        <p:spPr>
          <a:xfrm>
            <a:off x="1322388" y="2632075"/>
            <a:ext cx="6499225" cy="3116263"/>
          </a:xfrm>
        </p:spPr>
        <p:txBody>
          <a:bodyPr/>
          <a:lstStyle/>
          <a:p>
            <a:pPr marL="457200" marR="0" indent="-457200" algn="just" eaLnBrk="1" hangingPunct="1">
              <a:buFont typeface="Calibri" panose="020F0502020204030204" pitchFamily="34" charset="0"/>
              <a:buAutoNum type="arabicPeriod"/>
            </a:pPr>
            <a:r>
              <a:rPr lang="es-ES_tradnl" sz="2400" smtClean="0">
                <a:ea typeface="ＭＳ Ｐゴシック" charset="-128"/>
              </a:rPr>
              <a:t>En la mayoría de los países de Latinoamérica, el derecho laboral colectivo requiera de un mínimo de 25 trabajadores</a:t>
            </a:r>
            <a:r>
              <a:rPr lang="es-CL" sz="2400" smtClean="0">
                <a:ea typeface="ＭＳ Ｐゴシック" charset="-128"/>
              </a:rPr>
              <a:t> </a:t>
            </a:r>
          </a:p>
          <a:p>
            <a:pPr marL="457200" marR="0" indent="-457200" algn="just" eaLnBrk="1" hangingPunct="1">
              <a:buFont typeface="Calibri" panose="020F0502020204030204" pitchFamily="34" charset="0"/>
              <a:buAutoNum type="arabicPeriod"/>
            </a:pPr>
            <a:endParaRPr lang="es-CL" sz="2400" smtClean="0">
              <a:ea typeface="ＭＳ Ｐゴシック" charset="-128"/>
            </a:endParaRPr>
          </a:p>
          <a:p>
            <a:pPr marL="457200" marR="0" indent="-457200" algn="just" eaLnBrk="1" hangingPunct="1">
              <a:buFont typeface="Calibri" panose="020F0502020204030204" pitchFamily="34" charset="0"/>
              <a:buAutoNum type="arabicPeriod"/>
            </a:pPr>
            <a:r>
              <a:rPr lang="es-CL" sz="2400" smtClean="0">
                <a:ea typeface="ＭＳ Ｐゴシック" charset="-128"/>
              </a:rPr>
              <a:t>De regreso al Nº histórico</a:t>
            </a:r>
            <a:endParaRPr lang="es-ES_tradnl" sz="2400" smtClean="0">
              <a:ea typeface="ＭＳ Ｐゴシック"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9571" y="1097642"/>
            <a:ext cx="5678715" cy="583758"/>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algn="ctr" eaLnBrk="1" fontAlgn="auto" hangingPunct="1">
              <a:spcAft>
                <a:spcPts val="0"/>
              </a:spcAft>
              <a:defRPr/>
            </a:pPr>
            <a:r>
              <a:rPr lang="es-ES_tradnl" sz="3200" dirty="0" smtClean="0"/>
              <a:t>Respeto al Estado de Derecho: </a:t>
            </a:r>
            <a:endParaRPr lang="es-ES_tradnl" sz="3200" dirty="0"/>
          </a:p>
        </p:txBody>
      </p:sp>
      <p:sp>
        <p:nvSpPr>
          <p:cNvPr id="20482" name="Subtítulo 2"/>
          <p:cNvSpPr>
            <a:spLocks noGrp="1"/>
          </p:cNvSpPr>
          <p:nvPr>
            <p:ph type="subTitle" idx="1"/>
          </p:nvPr>
        </p:nvSpPr>
        <p:spPr>
          <a:xfrm>
            <a:off x="1539875" y="1833563"/>
            <a:ext cx="6499225" cy="869950"/>
          </a:xfrm>
        </p:spPr>
        <p:txBody>
          <a:bodyPr/>
          <a:lstStyle/>
          <a:p>
            <a:pPr marR="0" algn="just" eaLnBrk="1" hangingPunct="1"/>
            <a:r>
              <a:rPr lang="es-ES_tradnl" sz="2400" smtClean="0">
                <a:ea typeface="ＭＳ Ｐゴシック" charset="-128"/>
              </a:rPr>
              <a:t>Actuar pacíficamente, sin incurrir en daños ni violencia.</a:t>
            </a:r>
            <a:endParaRPr lang="es-CL" sz="2400" smtClean="0">
              <a:ea typeface="ＭＳ Ｐゴシック" charset="-128"/>
            </a:endParaRPr>
          </a:p>
        </p:txBody>
      </p:sp>
      <p:sp>
        <p:nvSpPr>
          <p:cNvPr id="3" name="CuadroTexto 2"/>
          <p:cNvSpPr txBox="1"/>
          <p:nvPr/>
        </p:nvSpPr>
        <p:spPr>
          <a:xfrm>
            <a:off x="407988" y="2835275"/>
            <a:ext cx="2724150" cy="584200"/>
          </a:xfrm>
          <a:prstGeom prst="rect">
            <a:avLst/>
          </a:prstGeom>
          <a:noFill/>
        </p:spPr>
        <p:txBody>
          <a:bodyPr wrap="none">
            <a:spAutoFit/>
          </a:bodyPr>
          <a:lstStyle/>
          <a:p>
            <a:pPr>
              <a:defRPr/>
            </a:pPr>
            <a:r>
              <a:rPr lang="es-ES_tradnl" sz="3200" dirty="0">
                <a:solidFill>
                  <a:schemeClr val="accent3"/>
                </a:solidFill>
                <a:latin typeface="Constantia" charset="0"/>
                <a:ea typeface="ＭＳ Ｐゴシック" charset="0"/>
                <a:cs typeface="ＭＳ Ｐゴシック" charset="0"/>
              </a:rPr>
              <a:t>Transparencia</a:t>
            </a:r>
            <a:r>
              <a:rPr lang="es-CL" sz="1400" dirty="0">
                <a:latin typeface="Constantia" charset="0"/>
                <a:ea typeface="ＭＳ Ｐゴシック" charset="0"/>
                <a:cs typeface="ＭＳ Ｐゴシック" charset="0"/>
              </a:rPr>
              <a:t> </a:t>
            </a:r>
            <a:endParaRPr lang="es-ES" dirty="0">
              <a:latin typeface="Constantia" charset="0"/>
              <a:ea typeface="ＭＳ Ｐゴシック" charset="0"/>
              <a:cs typeface="ＭＳ Ｐゴシック" charset="0"/>
            </a:endParaRPr>
          </a:p>
        </p:txBody>
      </p:sp>
      <p:sp>
        <p:nvSpPr>
          <p:cNvPr id="20484" name="CuadroTexto 3"/>
          <p:cNvSpPr txBox="1">
            <a:spLocks noChangeArrowheads="1"/>
          </p:cNvSpPr>
          <p:nvPr/>
        </p:nvSpPr>
        <p:spPr bwMode="auto">
          <a:xfrm>
            <a:off x="1539875" y="3927475"/>
            <a:ext cx="66151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nstantia" panose="02030602050306030303" pitchFamily="18" charset="0"/>
                <a:ea typeface="ＭＳ Ｐゴシック" charset="-128"/>
              </a:defRPr>
            </a:lvl1pPr>
            <a:lvl2pPr marL="742950" indent="-285750" eaLnBrk="0" hangingPunct="0">
              <a:defRPr sz="2400">
                <a:solidFill>
                  <a:schemeClr val="tx1"/>
                </a:solidFill>
                <a:latin typeface="Constantia" panose="02030602050306030303" pitchFamily="18" charset="0"/>
                <a:ea typeface="ＭＳ Ｐゴシック" charset="-128"/>
              </a:defRPr>
            </a:lvl2pPr>
            <a:lvl3pPr marL="1143000" indent="-228600" eaLnBrk="0" hangingPunct="0">
              <a:defRPr sz="2400">
                <a:solidFill>
                  <a:schemeClr val="tx1"/>
                </a:solidFill>
                <a:latin typeface="Constantia" panose="02030602050306030303" pitchFamily="18" charset="0"/>
                <a:ea typeface="ＭＳ Ｐゴシック" charset="-128"/>
              </a:defRPr>
            </a:lvl3pPr>
            <a:lvl4pPr marL="1600200" indent="-228600" eaLnBrk="0" hangingPunct="0">
              <a:defRPr sz="2400">
                <a:solidFill>
                  <a:schemeClr val="tx1"/>
                </a:solidFill>
                <a:latin typeface="Constantia" panose="02030602050306030303" pitchFamily="18" charset="0"/>
                <a:ea typeface="ＭＳ Ｐゴシック" charset="-128"/>
              </a:defRPr>
            </a:lvl4pPr>
            <a:lvl5pPr marL="2057400" indent="-228600" eaLnBrk="0" hangingPunct="0">
              <a:defRPr sz="2400">
                <a:solidFill>
                  <a:schemeClr val="tx1"/>
                </a:solidFill>
                <a:latin typeface="Constantia" panose="02030602050306030303" pitchFamily="18"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onstantia" panose="02030602050306030303" pitchFamily="18" charset="0"/>
                <a:ea typeface="ＭＳ Ｐゴシック" charset="-128"/>
              </a:defRPr>
            </a:lvl9pPr>
          </a:lstStyle>
          <a:p>
            <a:pPr eaLnBrk="1" hangingPunct="1"/>
            <a:r>
              <a:rPr lang="es-ES_tradnl"/>
              <a:t>Empleadores y trabajadores deben, en su actos con efectos colectivos, actuar con transparencia</a:t>
            </a:r>
            <a:endParaRPr lang="es-CL"/>
          </a:p>
          <a:p>
            <a:pPr eaLnBrk="1" hangingPunct="1"/>
            <a:endParaRPr lang="es-E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605558" y="1239088"/>
            <a:ext cx="6538442" cy="741709"/>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algn="ctr" eaLnBrk="1" fontAlgn="auto" hangingPunct="1">
              <a:spcAft>
                <a:spcPts val="0"/>
              </a:spcAft>
              <a:defRPr/>
            </a:pPr>
            <a:r>
              <a:rPr lang="es-ES_tradnl" sz="3200" dirty="0" smtClean="0"/>
              <a:t>Cuidar el esfuerzo de superación</a:t>
            </a:r>
            <a:r>
              <a:rPr lang="es-CL" sz="2400" dirty="0" smtClean="0"/>
              <a:t>  </a:t>
            </a:r>
            <a:r>
              <a:rPr lang="es-ES_tradnl" sz="2400" dirty="0" smtClean="0"/>
              <a:t> </a:t>
            </a:r>
            <a:endParaRPr lang="es-ES_tradnl" sz="2400" dirty="0"/>
          </a:p>
        </p:txBody>
      </p:sp>
      <p:sp>
        <p:nvSpPr>
          <p:cNvPr id="21506" name="Subtítulo 2"/>
          <p:cNvSpPr>
            <a:spLocks noGrp="1"/>
          </p:cNvSpPr>
          <p:nvPr>
            <p:ph type="subTitle" idx="1"/>
          </p:nvPr>
        </p:nvSpPr>
        <p:spPr>
          <a:xfrm>
            <a:off x="1322388" y="2736850"/>
            <a:ext cx="6499225" cy="2219325"/>
          </a:xfrm>
        </p:spPr>
        <p:txBody>
          <a:bodyPr/>
          <a:lstStyle/>
          <a:p>
            <a:pPr marR="0" algn="just" eaLnBrk="1" hangingPunct="1"/>
            <a:r>
              <a:rPr lang="es-ES_tradnl" sz="2400" smtClean="0">
                <a:ea typeface="ＭＳ Ｐゴシック" charset="-128"/>
              </a:rPr>
              <a:t>La negociación colectiva, debe poder efectuarse sólo luego de transcurrido </a:t>
            </a:r>
            <a:r>
              <a:rPr lang="es-ES_tradnl" sz="2400" b="1" u="sng" smtClean="0">
                <a:ea typeface="ＭＳ Ｐゴシック" charset="-128"/>
              </a:rPr>
              <a:t>un año</a:t>
            </a:r>
            <a:r>
              <a:rPr lang="es-ES_tradnl" sz="2400" b="1" smtClean="0">
                <a:ea typeface="ＭＳ Ｐゴシック" charset="-128"/>
              </a:rPr>
              <a:t> </a:t>
            </a:r>
            <a:r>
              <a:rPr lang="es-ES_tradnl" sz="2400" smtClean="0">
                <a:ea typeface="ＭＳ Ｐゴシック" charset="-128"/>
              </a:rPr>
              <a:t>contado desde la primera venta de un bien o servicio.</a:t>
            </a:r>
            <a:endParaRPr lang="es-CL" sz="2400" smtClean="0">
              <a:ea typeface="ＭＳ Ｐゴシック" charset="-12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Flujo.thmx</Template>
  <TotalTime>776</TotalTime>
  <Words>2684</Words>
  <Application>Microsoft Office PowerPoint</Application>
  <PresentationFormat>Presentación en pantalla (4:3)</PresentationFormat>
  <Paragraphs>415</Paragraphs>
  <Slides>46</Slides>
  <Notes>0</Notes>
  <HiddenSlides>0</HiddenSlides>
  <MMClips>0</MMClips>
  <ScaleCrop>false</ScaleCrop>
  <HeadingPairs>
    <vt:vector size="8" baseType="variant">
      <vt:variant>
        <vt:lpstr>Fuentes usadas</vt:lpstr>
      </vt:variant>
      <vt:variant>
        <vt:i4>8</vt:i4>
      </vt:variant>
      <vt:variant>
        <vt:lpstr>Tema</vt:lpstr>
      </vt:variant>
      <vt:variant>
        <vt:i4>1</vt:i4>
      </vt:variant>
      <vt:variant>
        <vt:lpstr>Servidores OLE incrustados</vt:lpstr>
      </vt:variant>
      <vt:variant>
        <vt:i4>1</vt:i4>
      </vt:variant>
      <vt:variant>
        <vt:lpstr>Títulos de diapositiva</vt:lpstr>
      </vt:variant>
      <vt:variant>
        <vt:i4>46</vt:i4>
      </vt:variant>
    </vt:vector>
  </HeadingPairs>
  <TitlesOfParts>
    <vt:vector size="56" baseType="lpstr">
      <vt:lpstr>Constantia</vt:lpstr>
      <vt:lpstr>ＭＳ Ｐゴシック</vt:lpstr>
      <vt:lpstr>Arial</vt:lpstr>
      <vt:lpstr>Calibri</vt:lpstr>
      <vt:lpstr>Wingdings 2</vt:lpstr>
      <vt:lpstr>Verdana</vt:lpstr>
      <vt:lpstr>Baskerville</vt:lpstr>
      <vt:lpstr>Wingdings</vt:lpstr>
      <vt:lpstr>Flujo</vt:lpstr>
      <vt:lpstr>Hoja de cálculo</vt:lpstr>
      <vt:lpstr>REFORMA  LABORAL/SINDICAL</vt:lpstr>
      <vt:lpstr>¿Como está redactada esta  reforma se justifica?</vt:lpstr>
      <vt:lpstr>Presentación de PowerPoint</vt:lpstr>
      <vt:lpstr>Ultima información SII: AT 2014 </vt:lpstr>
      <vt:lpstr>Ultima información SII: AT 2014 </vt:lpstr>
      <vt:lpstr>Etapas de la tramitación</vt:lpstr>
      <vt:lpstr>Respeto al  Nº  mínimo de trabajadores en el derecho colectivo Laboral </vt:lpstr>
      <vt:lpstr>Respeto al Estado de Derecho: </vt:lpstr>
      <vt:lpstr>Cuidar el esfuerzo de superación   </vt:lpstr>
      <vt:lpstr>Consecuencia</vt:lpstr>
      <vt:lpstr>Claridad y objetividad </vt:lpstr>
      <vt:lpstr>Exclusiones atendida la realidad  de  la Pyme </vt:lpstr>
      <vt:lpstr>Prudencia </vt:lpstr>
      <vt:lpstr>No a la discriminación </vt:lpstr>
      <vt:lpstr>Presentación de PowerPoint</vt:lpstr>
      <vt:lpstr>Como está redactada la Reforma Laboral:  Es injusta para con las Pymes   No contribuye a mejorar la distribución del ingreso en el  país y   Dota de excesivas atribuciones a la Dirección del Trabajo.</vt:lpstr>
      <vt:lpstr>Presentación de PowerPoint</vt:lpstr>
      <vt:lpstr>Presentación de PowerPoint</vt:lpstr>
      <vt:lpstr>1.- Número de trabajadores para la aplicación de la reforma laboral</vt:lpstr>
      <vt:lpstr>Presentación de PowerPoint</vt:lpstr>
      <vt:lpstr>Presentación de PowerPoint</vt:lpstr>
      <vt:lpstr>2.- Plazo de un año para poder negociar colectivamente (Art. 308)</vt:lpstr>
      <vt:lpstr>3.- Necesidad de mayor claridad en la redacción de la Reforma (Art. 289)</vt:lpstr>
      <vt:lpstr>4.- Violación del principio del debido proceso ( 347 inc.2)</vt:lpstr>
      <vt:lpstr>5.- Trato discriminatorio extensión de beneficios. (Art. 289  letra h),  Arts. 310 y 323) </vt:lpstr>
      <vt:lpstr>6.- Aceptación de actos de fuerza por parte de dirigentes sindicales (292 y 303 inc.2) (407 e))</vt:lpstr>
      <vt:lpstr>7.- Personas de confianza en la pyme Art. 305</vt:lpstr>
      <vt:lpstr>8.- Quórum para una negociación semi-reglada   (Art. 315)</vt:lpstr>
      <vt:lpstr>9.- Inconsistencia por parte del gobierno de los principios defendidos en la reforma tributaria en relación con la reforma laboral:   Exigencia de información financiera a las pymes (Arts.316, 319)</vt:lpstr>
      <vt:lpstr>10.- Norma de procedimiento inconstitucional   (Art. 320 inciso 3º)</vt:lpstr>
      <vt:lpstr>11.- Desconocimiento  del derecho  del trabajador de retirarse  del  proceso de  negociación (Art. 324 inciso 3º) </vt:lpstr>
      <vt:lpstr>12.- Se acortan los plazos para responder y al mismo tiempo se extienden los plazos de negociación  (Art. 337)</vt:lpstr>
      <vt:lpstr>13.- Piso de negociación  (Arts. 338 y 344)</vt:lpstr>
      <vt:lpstr>14.- Paralización anticipada de faenas en empresas de 8 trabajadores si 4 de ellos participan en la comisión negociadora laboral (Art. 332)</vt:lpstr>
      <vt:lpstr>15.- Fuero del día después (Art. 333)</vt:lpstr>
      <vt:lpstr>16.- Facultades jurisdiccionales que se trasladan a la IPT (Art. 342 letra e)</vt:lpstr>
      <vt:lpstr>17.- Reuniones directas citadas por la IPT (Arts. 345)</vt:lpstr>
      <vt:lpstr>18.- Puestos de trabajo y huelga (Art. 347)</vt:lpstr>
      <vt:lpstr>19.- Restricción de la última oferta (Art. 348)</vt:lpstr>
      <vt:lpstr>20.- Descalce lock-out con la huelga (Art. 357)</vt:lpstr>
      <vt:lpstr>21.- Omisión de la causal:  necesidades  de subsistencia de la empresa,  para  poder  pedir  servicios  mínimos  y equipos de emergencia.  (Art. 359) </vt:lpstr>
      <vt:lpstr>22.- Disparidad entre un sindicato inter-empresas y un empresario pyme (Arts. 362 a 365)</vt:lpstr>
      <vt:lpstr>23.- Demanda de tiempo adicional del empresario  pyme en la preparación de la temporada y durante ésta (Art. 370)</vt:lpstr>
      <vt:lpstr>24.- Multa desmedida y arbitraria (motivo de quiebra) (Arts. 408 inc.2º)</vt:lpstr>
      <vt:lpstr>25.- Discriminación al mundo de la pyme (Art. 2ºdel proyecto)</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REFORMA  LABORA/SINDICAL</dc:title>
  <dc:creator>Carlos</dc:creator>
  <cp:lastModifiedBy>Celeste Jamacg</cp:lastModifiedBy>
  <cp:revision>45</cp:revision>
  <dcterms:created xsi:type="dcterms:W3CDTF">2015-09-29T13:21:49Z</dcterms:created>
  <dcterms:modified xsi:type="dcterms:W3CDTF">2015-10-16T04:00:49Z</dcterms:modified>
</cp:coreProperties>
</file>